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40"/>
  </p:notesMasterIdLst>
  <p:sldIdLst>
    <p:sldId id="256" r:id="rId2"/>
    <p:sldId id="258" r:id="rId3"/>
    <p:sldId id="283" r:id="rId4"/>
    <p:sldId id="284" r:id="rId5"/>
    <p:sldId id="298" r:id="rId6"/>
    <p:sldId id="299" r:id="rId7"/>
    <p:sldId id="300" r:id="rId8"/>
    <p:sldId id="322" r:id="rId9"/>
    <p:sldId id="323" r:id="rId10"/>
    <p:sldId id="287" r:id="rId11"/>
    <p:sldId id="285" r:id="rId12"/>
    <p:sldId id="286" r:id="rId13"/>
    <p:sldId id="316" r:id="rId14"/>
    <p:sldId id="324" r:id="rId15"/>
    <p:sldId id="288" r:id="rId16"/>
    <p:sldId id="289" r:id="rId17"/>
    <p:sldId id="290" r:id="rId18"/>
    <p:sldId id="291" r:id="rId19"/>
    <p:sldId id="317" r:id="rId20"/>
    <p:sldId id="292" r:id="rId21"/>
    <p:sldId id="318" r:id="rId22"/>
    <p:sldId id="294" r:id="rId23"/>
    <p:sldId id="295" r:id="rId24"/>
    <p:sldId id="314" r:id="rId25"/>
    <p:sldId id="296" r:id="rId26"/>
    <p:sldId id="305" r:id="rId27"/>
    <p:sldId id="306" r:id="rId28"/>
    <p:sldId id="307" r:id="rId29"/>
    <p:sldId id="308" r:id="rId30"/>
    <p:sldId id="309" r:id="rId31"/>
    <p:sldId id="310" r:id="rId32"/>
    <p:sldId id="311" r:id="rId33"/>
    <p:sldId id="312" r:id="rId34"/>
    <p:sldId id="313" r:id="rId35"/>
    <p:sldId id="321" r:id="rId36"/>
    <p:sldId id="304" r:id="rId37"/>
    <p:sldId id="297" r:id="rId38"/>
    <p:sldId id="281" r:id="rId39"/>
  </p:sldIdLst>
  <p:sldSz cx="9144000" cy="6858000" type="screen4x3"/>
  <p:notesSz cx="9144000" cy="6858000"/>
  <p:embeddedFontLst>
    <p:embeddedFont>
      <p:font typeface="Arial Black" panose="020B0A04020102020204" pitchFamily="34" charset="0"/>
      <p:bold r:id="rId41"/>
    </p:embeddedFont>
    <p:embeddedFont>
      <p:font typeface="Calibri" panose="020F0502020204030204" pitchFamily="34" charset="0"/>
      <p:regular r:id="rId42"/>
      <p:bold r:id="rId43"/>
      <p:italic r:id="rId44"/>
      <p:boldItalic r:id="rId45"/>
    </p:embeddedFont>
    <p:embeddedFont>
      <p:font typeface="Questrial" panose="020B0604020202020204" charset="0"/>
      <p:regular r:id="rId46"/>
    </p:embeddedFont>
    <p:embeddedFont>
      <p:font typeface="Gill Sans MT" panose="020B0502020104020203"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180C53-F0E4-426F-B5FC-E8779A6E1C85}" v="100" dt="2021-04-16T13:12:36.558"/>
  </p1510:revLst>
</p1510:revInfo>
</file>

<file path=ppt/tableStyles.xml><?xml version="1.0" encoding="utf-8"?>
<a:tblStyleLst xmlns:a="http://schemas.openxmlformats.org/drawingml/2006/main" def="{94B71601-AAE2-4D50-A7CA-943D69C516D2}">
  <a:tblStyle styleId="{94B71601-AAE2-4D50-A7CA-943D69C516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ACBE06-49EF-443A-825B-3AF45FCCC50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38ED4653-626E-43ED-A8DA-22D07CCA3D56}"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snapToGrid="0">
      <p:cViewPr>
        <p:scale>
          <a:sx n="66" d="100"/>
          <a:sy n="66" d="100"/>
        </p:scale>
        <p:origin x="1939" y="403"/>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84916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30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300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367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23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252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8535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591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926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2757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460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9676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9629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36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4887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912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67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03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839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4931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132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517652" y="377393"/>
            <a:ext cx="8108695" cy="635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200" b="1" i="0">
                <a:solidFill>
                  <a:schemeClr val="dk1"/>
                </a:solidFill>
                <a:latin typeface="Questrial"/>
                <a:ea typeface="Questrial"/>
                <a:cs typeface="Questrial"/>
                <a:sym typeface="Quest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12140" y="1509559"/>
            <a:ext cx="6337934" cy="1795145"/>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sz="2800" b="1" i="0" u="sng">
                <a:solidFill>
                  <a:srgbClr val="C00000"/>
                </a:solidFill>
                <a:latin typeface="Questrial"/>
                <a:ea typeface="Questrial"/>
                <a:cs typeface="Questrial"/>
                <a:sym typeface="Quest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800"/>
              <a:buFont typeface="Calibri"/>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
        <p:cNvGrpSpPr/>
        <p:nvPr/>
      </p:nvGrpSpPr>
      <p:grpSpPr>
        <a:xfrm>
          <a:off x="0" y="0"/>
          <a:ext cx="0" cy="0"/>
          <a:chOff x="0" y="0"/>
          <a:chExt cx="0" cy="0"/>
        </a:xfrm>
      </p:grpSpPr>
      <p:sp>
        <p:nvSpPr>
          <p:cNvPr id="30" name="Google Shape;30;p5"/>
          <p:cNvSpPr txBox="1">
            <a:spLocks noGrp="1"/>
          </p:cNvSpPr>
          <p:nvPr>
            <p:ph type="ctrTitle"/>
          </p:nvPr>
        </p:nvSpPr>
        <p:spPr>
          <a:xfrm>
            <a:off x="685800" y="2125980"/>
            <a:ext cx="7772400" cy="144018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517652" y="377393"/>
            <a:ext cx="8108695" cy="635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200" b="1" i="0">
                <a:solidFill>
                  <a:schemeClr val="dk1"/>
                </a:solidFill>
                <a:latin typeface="Questrial"/>
                <a:ea typeface="Questrial"/>
                <a:cs typeface="Questrial"/>
                <a:sym typeface="Quest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517652" y="377393"/>
            <a:ext cx="8108695" cy="6350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200" b="1" i="0">
                <a:solidFill>
                  <a:schemeClr val="dk1"/>
                </a:solidFill>
                <a:latin typeface="Questrial"/>
                <a:ea typeface="Questrial"/>
                <a:cs typeface="Questrial"/>
                <a:sym typeface="Quest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1280160"/>
            <a:ext cx="533400" cy="228600"/>
          </a:xfrm>
          <a:custGeom>
            <a:avLst/>
            <a:gdLst/>
            <a:ahLst/>
            <a:cxnLst/>
            <a:rect l="l" t="t" r="r" b="b"/>
            <a:pathLst>
              <a:path w="533400" h="228600" extrusionOk="0">
                <a:moveTo>
                  <a:pt x="0" y="228600"/>
                </a:moveTo>
                <a:lnTo>
                  <a:pt x="533400" y="228600"/>
                </a:lnTo>
                <a:lnTo>
                  <a:pt x="533400" y="0"/>
                </a:lnTo>
                <a:lnTo>
                  <a:pt x="0" y="0"/>
                </a:lnTo>
                <a:lnTo>
                  <a:pt x="0" y="228600"/>
                </a:lnTo>
                <a:close/>
              </a:path>
            </a:pathLst>
          </a:custGeom>
          <a:solidFill>
            <a:srgbClr val="DD80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p:nvPr/>
        </p:nvSpPr>
        <p:spPr>
          <a:xfrm>
            <a:off x="590550" y="1280160"/>
            <a:ext cx="8553450" cy="228600"/>
          </a:xfrm>
          <a:custGeom>
            <a:avLst/>
            <a:gdLst/>
            <a:ahLst/>
            <a:cxnLst/>
            <a:rect l="l" t="t" r="r" b="b"/>
            <a:pathLst>
              <a:path w="8553450" h="228600" extrusionOk="0">
                <a:moveTo>
                  <a:pt x="0" y="228600"/>
                </a:moveTo>
                <a:lnTo>
                  <a:pt x="8553450" y="228600"/>
                </a:lnTo>
                <a:lnTo>
                  <a:pt x="8553450" y="0"/>
                </a:lnTo>
                <a:lnTo>
                  <a:pt x="0" y="0"/>
                </a:lnTo>
                <a:lnTo>
                  <a:pt x="0" y="228600"/>
                </a:lnTo>
                <a:close/>
              </a:path>
            </a:pathLst>
          </a:custGeom>
          <a:solidFill>
            <a:srgbClr val="93B6D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
          <p:cNvSpPr txBox="1">
            <a:spLocks noGrp="1"/>
          </p:cNvSpPr>
          <p:nvPr>
            <p:ph type="title"/>
          </p:nvPr>
        </p:nvSpPr>
        <p:spPr>
          <a:xfrm>
            <a:off x="517652" y="377393"/>
            <a:ext cx="8108695" cy="63500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1" i="0" u="none" strike="noStrike" cap="none">
                <a:solidFill>
                  <a:schemeClr val="dk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612140" y="1509559"/>
            <a:ext cx="6337934" cy="1795145"/>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2800" b="1" i="0" u="sng" strike="noStrike" cap="none">
                <a:solidFill>
                  <a:srgbClr val="C00000"/>
                </a:solidFill>
                <a:latin typeface="Questrial"/>
                <a:ea typeface="Questrial"/>
                <a:cs typeface="Questrial"/>
                <a:sym typeface="Questrial"/>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800" b="0" u="none">
                <a:solidFill>
                  <a:srgbClr val="888888"/>
                </a:solidFill>
                <a:latin typeface="Calibri"/>
                <a:ea typeface="Calibri"/>
                <a:cs typeface="Calibri"/>
                <a:sym typeface="Calibri"/>
              </a:defRPr>
            </a:lvl1pPr>
            <a:lvl2pPr marL="0" marR="0" lvl="1" indent="0" algn="r" rtl="0">
              <a:spcBef>
                <a:spcPts val="0"/>
              </a:spcBef>
              <a:buNone/>
              <a:defRPr sz="1800" b="0" u="none">
                <a:solidFill>
                  <a:srgbClr val="888888"/>
                </a:solidFill>
                <a:latin typeface="Calibri"/>
                <a:ea typeface="Calibri"/>
                <a:cs typeface="Calibri"/>
                <a:sym typeface="Calibri"/>
              </a:defRPr>
            </a:lvl2pPr>
            <a:lvl3pPr marL="0" marR="0" lvl="2" indent="0" algn="r" rtl="0">
              <a:spcBef>
                <a:spcPts val="0"/>
              </a:spcBef>
              <a:buNone/>
              <a:defRPr sz="1800" b="0" u="none">
                <a:solidFill>
                  <a:srgbClr val="888888"/>
                </a:solidFill>
                <a:latin typeface="Calibri"/>
                <a:ea typeface="Calibri"/>
                <a:cs typeface="Calibri"/>
                <a:sym typeface="Calibri"/>
              </a:defRPr>
            </a:lvl3pPr>
            <a:lvl4pPr marL="0" marR="0" lvl="3" indent="0" algn="r" rtl="0">
              <a:spcBef>
                <a:spcPts val="0"/>
              </a:spcBef>
              <a:buNone/>
              <a:defRPr sz="1800" b="0" u="none">
                <a:solidFill>
                  <a:srgbClr val="888888"/>
                </a:solidFill>
                <a:latin typeface="Calibri"/>
                <a:ea typeface="Calibri"/>
                <a:cs typeface="Calibri"/>
                <a:sym typeface="Calibri"/>
              </a:defRPr>
            </a:lvl4pPr>
            <a:lvl5pPr marL="0" marR="0" lvl="4" indent="0" algn="r" rtl="0">
              <a:spcBef>
                <a:spcPts val="0"/>
              </a:spcBef>
              <a:buNone/>
              <a:defRPr sz="1800" b="0" u="none">
                <a:solidFill>
                  <a:srgbClr val="888888"/>
                </a:solidFill>
                <a:latin typeface="Calibri"/>
                <a:ea typeface="Calibri"/>
                <a:cs typeface="Calibri"/>
                <a:sym typeface="Calibri"/>
              </a:defRPr>
            </a:lvl5pPr>
            <a:lvl6pPr marL="0" marR="0" lvl="5" indent="0" algn="r" rtl="0">
              <a:spcBef>
                <a:spcPts val="0"/>
              </a:spcBef>
              <a:buNone/>
              <a:defRPr sz="1800" b="0" u="none">
                <a:solidFill>
                  <a:srgbClr val="888888"/>
                </a:solidFill>
                <a:latin typeface="Calibri"/>
                <a:ea typeface="Calibri"/>
                <a:cs typeface="Calibri"/>
                <a:sym typeface="Calibri"/>
              </a:defRPr>
            </a:lvl6pPr>
            <a:lvl7pPr marL="0" marR="0" lvl="6" indent="0" algn="r" rtl="0">
              <a:spcBef>
                <a:spcPts val="0"/>
              </a:spcBef>
              <a:buNone/>
              <a:defRPr sz="1800" b="0" u="none">
                <a:solidFill>
                  <a:srgbClr val="888888"/>
                </a:solidFill>
                <a:latin typeface="Calibri"/>
                <a:ea typeface="Calibri"/>
                <a:cs typeface="Calibri"/>
                <a:sym typeface="Calibri"/>
              </a:defRPr>
            </a:lvl7pPr>
            <a:lvl8pPr marL="0" marR="0" lvl="7" indent="0" algn="r" rtl="0">
              <a:spcBef>
                <a:spcPts val="0"/>
              </a:spcBef>
              <a:buNone/>
              <a:defRPr sz="1800" b="0" u="none">
                <a:solidFill>
                  <a:srgbClr val="888888"/>
                </a:solidFill>
                <a:latin typeface="Calibri"/>
                <a:ea typeface="Calibri"/>
                <a:cs typeface="Calibri"/>
                <a:sym typeface="Calibri"/>
              </a:defRPr>
            </a:lvl8pPr>
            <a:lvl9pPr marL="0" marR="0" lvl="8" indent="0" algn="r" rtl="0">
              <a:spcBef>
                <a:spcPts val="0"/>
              </a:spcBef>
              <a:buNone/>
              <a:defRPr sz="18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8"/>
          <p:cNvSpPr/>
          <p:nvPr/>
        </p:nvSpPr>
        <p:spPr>
          <a:xfrm>
            <a:off x="0" y="1280160"/>
            <a:ext cx="533400" cy="228600"/>
          </a:xfrm>
          <a:custGeom>
            <a:avLst/>
            <a:gdLst/>
            <a:ahLst/>
            <a:cxnLst/>
            <a:rect l="l" t="t" r="r" b="b"/>
            <a:pathLst>
              <a:path w="533400" h="228600" extrusionOk="0">
                <a:moveTo>
                  <a:pt x="0" y="228600"/>
                </a:moveTo>
                <a:lnTo>
                  <a:pt x="533400" y="228600"/>
                </a:lnTo>
                <a:lnTo>
                  <a:pt x="533400" y="0"/>
                </a:lnTo>
                <a:lnTo>
                  <a:pt x="0" y="0"/>
                </a:lnTo>
                <a:lnTo>
                  <a:pt x="0" y="228600"/>
                </a:lnTo>
                <a:close/>
              </a:path>
            </a:pathLst>
          </a:custGeom>
          <a:solidFill>
            <a:srgbClr val="DD80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8"/>
          <p:cNvSpPr/>
          <p:nvPr/>
        </p:nvSpPr>
        <p:spPr>
          <a:xfrm>
            <a:off x="590550" y="1280160"/>
            <a:ext cx="8553450" cy="228600"/>
          </a:xfrm>
          <a:custGeom>
            <a:avLst/>
            <a:gdLst/>
            <a:ahLst/>
            <a:cxnLst/>
            <a:rect l="l" t="t" r="r" b="b"/>
            <a:pathLst>
              <a:path w="8553450" h="228600" extrusionOk="0">
                <a:moveTo>
                  <a:pt x="0" y="228600"/>
                </a:moveTo>
                <a:lnTo>
                  <a:pt x="8553450" y="228600"/>
                </a:lnTo>
                <a:lnTo>
                  <a:pt x="8553450" y="0"/>
                </a:lnTo>
                <a:lnTo>
                  <a:pt x="0" y="0"/>
                </a:lnTo>
                <a:lnTo>
                  <a:pt x="0" y="228600"/>
                </a:lnTo>
                <a:close/>
              </a:path>
            </a:pathLst>
          </a:custGeom>
          <a:solidFill>
            <a:srgbClr val="93B6D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8"/>
          <p:cNvSpPr txBox="1"/>
          <p:nvPr/>
        </p:nvSpPr>
        <p:spPr>
          <a:xfrm>
            <a:off x="491269" y="4242507"/>
            <a:ext cx="4176464" cy="1631216"/>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Calibri"/>
                <a:cs typeface="Calibri"/>
                <a:sym typeface="Calibri"/>
              </a:rPr>
              <a:t>Prepared By:</a:t>
            </a:r>
            <a:endParaRPr kumimoji="0" lang="en-US" sz="16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Calibri"/>
                <a:cs typeface="Calibri"/>
                <a:sym typeface="Calibri"/>
              </a:rPr>
              <a:t>Shah</a:t>
            </a:r>
            <a:r>
              <a:rPr kumimoji="0" lang="en-US" sz="1800" b="0" i="0" u="none" strike="noStrike" kern="1200" cap="none" spc="0" normalizeH="0" noProof="0" dirty="0" smtClean="0">
                <a:ln>
                  <a:noFill/>
                </a:ln>
                <a:solidFill>
                  <a:srgbClr val="000000"/>
                </a:solidFill>
                <a:effectLst/>
                <a:uLnTx/>
                <a:uFillTx/>
                <a:latin typeface="Calibri"/>
                <a:ea typeface="Calibri"/>
                <a:cs typeface="Calibri"/>
                <a:sym typeface="Calibri"/>
              </a:rPr>
              <a:t> Harsh </a:t>
            </a:r>
            <a:r>
              <a:rPr kumimoji="0" lang="en-US" sz="1800" b="0" i="0" u="none" strike="noStrike" kern="1200" cap="none" spc="0" normalizeH="0" baseline="0" noProof="0" dirty="0" smtClean="0">
                <a:ln>
                  <a:noFill/>
                </a:ln>
                <a:solidFill>
                  <a:srgbClr val="000000"/>
                </a:solidFill>
                <a:effectLst/>
                <a:uLnTx/>
                <a:uFillTx/>
                <a:latin typeface="Calibri"/>
                <a:ea typeface="Calibri"/>
                <a:cs typeface="Calibri"/>
                <a:sym typeface="Calibri"/>
              </a:rPr>
              <a:t>(196620307059)</a:t>
            </a:r>
            <a:endPar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Calibri"/>
                <a:cs typeface="Calibri"/>
                <a:sym typeface="Calibri"/>
              </a:rPr>
              <a:t>Parekh</a:t>
            </a:r>
            <a:r>
              <a:rPr kumimoji="0" lang="en-US" sz="1800" b="0" i="0" u="none" strike="noStrike" kern="1200" cap="none" spc="0" normalizeH="0" noProof="0" dirty="0" smtClean="0">
                <a:ln>
                  <a:noFill/>
                </a:ln>
                <a:solidFill>
                  <a:srgbClr val="000000"/>
                </a:solidFill>
                <a:effectLst/>
                <a:uLnTx/>
                <a:uFillTx/>
                <a:latin typeface="Calibri"/>
                <a:ea typeface="Calibri"/>
                <a:cs typeface="Calibri"/>
                <a:sym typeface="Calibri"/>
              </a:rPr>
              <a:t> </a:t>
            </a:r>
            <a:r>
              <a:rPr kumimoji="0" lang="en-US" sz="1800" b="0" i="0" u="none" strike="noStrike" kern="1200" cap="none" spc="0" normalizeH="0" noProof="0" dirty="0" err="1" smtClean="0">
                <a:ln>
                  <a:noFill/>
                </a:ln>
                <a:solidFill>
                  <a:srgbClr val="000000"/>
                </a:solidFill>
                <a:effectLst/>
                <a:uLnTx/>
                <a:uFillTx/>
                <a:latin typeface="Calibri"/>
                <a:ea typeface="Calibri"/>
                <a:cs typeface="Calibri"/>
                <a:sym typeface="Calibri"/>
              </a:rPr>
              <a:t>Udit</a:t>
            </a:r>
            <a:r>
              <a:rPr kumimoji="0" lang="en-US" sz="1800" b="0" i="0" u="none" strike="noStrike" kern="1200" cap="none" spc="0" normalizeH="0" baseline="0" noProof="0" dirty="0" smtClean="0">
                <a:ln>
                  <a:noFill/>
                </a:ln>
                <a:solidFill>
                  <a:srgbClr val="000000"/>
                </a:solidFill>
                <a:effectLst/>
                <a:uLnTx/>
                <a:uFillTx/>
                <a:latin typeface="Calibri"/>
                <a:ea typeface="Calibri"/>
                <a:cs typeface="Calibri"/>
                <a:sym typeface="Calibri"/>
              </a:rPr>
              <a:t>(196620307043)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Calibri"/>
                <a:cs typeface="Calibri"/>
                <a:sym typeface="Calibri"/>
              </a:rPr>
              <a:t>Diploma </a:t>
            </a: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Computer Engineering </a:t>
            </a: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Darshan Institute of </a:t>
            </a:r>
            <a:r>
              <a:rPr kumimoji="0" lang="en-US" sz="1800" b="0" i="0" u="none" strike="noStrike" kern="1200" cap="none" spc="0" normalizeH="0" baseline="0" noProof="0" dirty="0" err="1">
                <a:ln>
                  <a:noFill/>
                </a:ln>
                <a:solidFill>
                  <a:srgbClr val="000000"/>
                </a:solidFill>
                <a:effectLst/>
                <a:uLnTx/>
                <a:uFillTx/>
                <a:latin typeface="Calibri"/>
                <a:ea typeface="Calibri"/>
                <a:cs typeface="Calibri"/>
                <a:sym typeface="Calibri"/>
              </a:rPr>
              <a:t>Engg</a:t>
            </a:r>
            <a:r>
              <a:rPr kumimoji="0" lang="en-US" sz="1800" b="0" i="0" u="none" strike="noStrike" kern="1200" cap="none" spc="0" normalizeH="0" baseline="0" noProof="0" dirty="0">
                <a:ln>
                  <a:noFill/>
                </a:ln>
                <a:solidFill>
                  <a:srgbClr val="000000"/>
                </a:solidFill>
                <a:effectLst/>
                <a:uLnTx/>
                <a:uFillTx/>
                <a:latin typeface="Calibri"/>
                <a:ea typeface="Calibri"/>
                <a:cs typeface="Calibri"/>
                <a:sym typeface="Calibri"/>
              </a:rPr>
              <a:t>. &amp; Tech. for Diploma Studies, Rajkot.</a:t>
            </a:r>
          </a:p>
        </p:txBody>
      </p:sp>
      <p:sp>
        <p:nvSpPr>
          <p:cNvPr id="59" name="Google Shape;59;p8"/>
          <p:cNvSpPr txBox="1"/>
          <p:nvPr/>
        </p:nvSpPr>
        <p:spPr>
          <a:xfrm>
            <a:off x="5540990" y="4240232"/>
            <a:ext cx="3460804"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Guided By:</a:t>
            </a:r>
            <a:endParaRPr sz="2400" b="1"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Prof.  </a:t>
            </a:r>
            <a:r>
              <a:rPr lang="en-US" sz="1800" dirty="0" err="1" smtClean="0">
                <a:solidFill>
                  <a:schemeClr val="dk1"/>
                </a:solidFill>
                <a:latin typeface="Calibri"/>
                <a:ea typeface="Calibri"/>
                <a:cs typeface="Calibri"/>
                <a:sym typeface="Calibri"/>
              </a:rPr>
              <a:t>Bhavesh</a:t>
            </a:r>
            <a:r>
              <a:rPr lang="en-US" sz="1800" dirty="0" smtClean="0">
                <a:solidFill>
                  <a:schemeClr val="dk1"/>
                </a:solidFill>
                <a:latin typeface="Calibri"/>
                <a:ea typeface="Calibri"/>
                <a:cs typeface="Calibri"/>
                <a:sym typeface="Calibri"/>
              </a:rPr>
              <a:t> </a:t>
            </a:r>
            <a:r>
              <a:rPr lang="en-US" sz="1800" dirty="0" err="1" smtClean="0">
                <a:solidFill>
                  <a:schemeClr val="dk1"/>
                </a:solidFill>
                <a:latin typeface="Calibri"/>
                <a:ea typeface="Calibri"/>
                <a:cs typeface="Calibri"/>
                <a:sym typeface="Calibri"/>
              </a:rPr>
              <a:t>Chhatrala</a:t>
            </a:r>
            <a:endParaRPr sz="1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Computer Engineering Dept.,</a:t>
            </a:r>
            <a:endParaRPr sz="1800" dirty="0"/>
          </a:p>
          <a:p>
            <a:pPr lvl="0"/>
            <a:r>
              <a:rPr lang="en-US" sz="1800" dirty="0" err="1">
                <a:solidFill>
                  <a:schemeClr val="dk1"/>
                </a:solidFill>
                <a:latin typeface="Calibri"/>
                <a:ea typeface="Calibri"/>
                <a:cs typeface="Calibri"/>
                <a:sym typeface="Calibri"/>
              </a:rPr>
              <a:t>Darshan</a:t>
            </a:r>
            <a:r>
              <a:rPr lang="en-US" sz="1800" dirty="0">
                <a:solidFill>
                  <a:schemeClr val="dk1"/>
                </a:solidFill>
                <a:latin typeface="Calibri"/>
                <a:ea typeface="Calibri"/>
                <a:cs typeface="Calibri"/>
                <a:sym typeface="Calibri"/>
              </a:rPr>
              <a:t> Institute of </a:t>
            </a:r>
            <a:r>
              <a:rPr lang="en-US" sz="1800" dirty="0" err="1">
                <a:solidFill>
                  <a:schemeClr val="dk1"/>
                </a:solidFill>
                <a:latin typeface="Calibri"/>
                <a:ea typeface="Calibri"/>
                <a:cs typeface="Calibri"/>
                <a:sym typeface="Calibri"/>
              </a:rPr>
              <a:t>Engg</a:t>
            </a:r>
            <a:r>
              <a:rPr lang="en-US" sz="1800" dirty="0">
                <a:solidFill>
                  <a:schemeClr val="dk1"/>
                </a:solidFill>
                <a:latin typeface="Calibri"/>
                <a:ea typeface="Calibri"/>
                <a:cs typeface="Calibri"/>
                <a:sym typeface="Calibri"/>
              </a:rPr>
              <a:t>. &amp; Tech. for Diploma Studies, Rajkot.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916"/>
            <a:ext cx="3639711" cy="8465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053" y="61994"/>
            <a:ext cx="963263" cy="1161985"/>
          </a:xfrm>
          <a:prstGeom prst="rect">
            <a:avLst/>
          </a:prstGeom>
        </p:spPr>
      </p:pic>
      <p:sp>
        <p:nvSpPr>
          <p:cNvPr id="4" name="Rectangle 3"/>
          <p:cNvSpPr/>
          <p:nvPr/>
        </p:nvSpPr>
        <p:spPr>
          <a:xfrm>
            <a:off x="4056941" y="402563"/>
            <a:ext cx="3509765" cy="523220"/>
          </a:xfrm>
          <a:prstGeom prst="rect">
            <a:avLst/>
          </a:prstGeom>
        </p:spPr>
        <p:txBody>
          <a:bodyPr wrap="square">
            <a:spAutoFit/>
          </a:bodyPr>
          <a:lstStyle/>
          <a:p>
            <a:r>
              <a:rPr lang="en-US" sz="2800" b="1" dirty="0">
                <a:solidFill>
                  <a:schemeClr val="tx1"/>
                </a:solidFill>
                <a:latin typeface="Calibri"/>
                <a:cs typeface="Calibri"/>
                <a:sym typeface="Calibri"/>
              </a:rPr>
              <a:t>Project - II (3360707)</a:t>
            </a:r>
            <a:endParaRPr lang="en-US" dirty="0">
              <a:solidFill>
                <a:schemeClr val="tx1"/>
              </a:solidFill>
            </a:endParaRPr>
          </a:p>
        </p:txBody>
      </p:sp>
      <p:sp>
        <p:nvSpPr>
          <p:cNvPr id="10" name="Rectangle 9">
            <a:extLst>
              <a:ext uri="{FF2B5EF4-FFF2-40B4-BE49-F238E27FC236}">
                <a16:creationId xmlns:a16="http://schemas.microsoft.com/office/drawing/2014/main" id="{C5CBB6D4-6CBC-4EAF-8AAC-63A118040CDF}"/>
              </a:ext>
            </a:extLst>
          </p:cNvPr>
          <p:cNvSpPr/>
          <p:nvPr/>
        </p:nvSpPr>
        <p:spPr>
          <a:xfrm>
            <a:off x="1491222" y="2411694"/>
            <a:ext cx="6353021" cy="923330"/>
          </a:xfrm>
          <a:prstGeom prst="rect">
            <a:avLst/>
          </a:prstGeom>
          <a:noFill/>
        </p:spPr>
        <p:txBody>
          <a:bodyPr wrap="none" lIns="91440" tIns="45720" rIns="91440" bIns="45720">
            <a:spAutoFit/>
          </a:bodyPr>
          <a:lstStyle/>
          <a:p>
            <a:pPr algn="ctr"/>
            <a:r>
              <a:rPr lang="en-US" sz="5400" b="1" cap="none" spc="0" dirty="0" smtClean="0">
                <a:ln w="0">
                  <a:solidFill>
                    <a:schemeClr val="bg1">
                      <a:lumMod val="95000"/>
                    </a:schemeClr>
                  </a:solidFill>
                </a:ln>
                <a:effectLst>
                  <a:reflection blurRad="6350" stA="53000" endA="300" endPos="35500" dir="5400000" sy="-90000" algn="bl" rotWithShape="0"/>
                </a:effectLst>
                <a:latin typeface="Calibri" panose="020F0502020204030204" pitchFamily="34" charset="0"/>
                <a:cs typeface="Calibri" panose="020F0502020204030204" pitchFamily="34" charset="0"/>
              </a:rPr>
              <a:t>GST BILL GENERATOR</a:t>
            </a:r>
            <a:endParaRPr lang="en-US" sz="5400" b="1" cap="none" spc="0" dirty="0">
              <a:ln w="0">
                <a:solidFill>
                  <a:schemeClr val="bg1">
                    <a:lumMod val="95000"/>
                  </a:schemeClr>
                </a:solidFill>
              </a:ln>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5057185" cy="627736"/>
          </a:xfrm>
          <a:prstGeom prst="rect">
            <a:avLst/>
          </a:prstGeom>
          <a:noFill/>
          <a:ln>
            <a:noFill/>
          </a:ln>
        </p:spPr>
        <p:txBody>
          <a:bodyPr spcFirstLastPara="1" wrap="square" lIns="0" tIns="12050" rIns="0" bIns="0" anchor="t" anchorCtr="0">
            <a:noAutofit/>
          </a:bodyPr>
          <a:lstStyle/>
          <a:p>
            <a:pPr marL="12700" lvl="0"/>
            <a:r>
              <a:rPr lang="en-US" sz="3600" dirty="0">
                <a:latin typeface="Calibri" panose="020F0502020204030204" pitchFamily="34" charset="0"/>
                <a:ea typeface="Arial Black"/>
                <a:cs typeface="Calibri" panose="020F0502020204030204" pitchFamily="34" charset="0"/>
                <a:sym typeface="Arial Black"/>
              </a:rPr>
              <a:t>DATA DICTIONARY</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455445636"/>
              </p:ext>
            </p:extLst>
          </p:nvPr>
        </p:nvGraphicFramePr>
        <p:xfrm>
          <a:off x="578225" y="1588168"/>
          <a:ext cx="8108574" cy="4547936"/>
        </p:xfrm>
        <a:graphic>
          <a:graphicData uri="http://schemas.openxmlformats.org/drawingml/2006/table">
            <a:tbl>
              <a:tblPr firstRow="1" firstCol="1" bandRow="1">
                <a:tableStyleId>{94B71601-AAE2-4D50-A7CA-943D69C516D2}</a:tableStyleId>
              </a:tblPr>
              <a:tblGrid>
                <a:gridCol w="2687143">
                  <a:extLst>
                    <a:ext uri="{9D8B030D-6E8A-4147-A177-3AD203B41FA5}">
                      <a16:colId xmlns:a16="http://schemas.microsoft.com/office/drawing/2014/main" val="642509932"/>
                    </a:ext>
                  </a:extLst>
                </a:gridCol>
                <a:gridCol w="1257144">
                  <a:extLst>
                    <a:ext uri="{9D8B030D-6E8A-4147-A177-3AD203B41FA5}">
                      <a16:colId xmlns:a16="http://schemas.microsoft.com/office/drawing/2014/main" val="3503001190"/>
                    </a:ext>
                  </a:extLst>
                </a:gridCol>
                <a:gridCol w="864286">
                  <a:extLst>
                    <a:ext uri="{9D8B030D-6E8A-4147-A177-3AD203B41FA5}">
                      <a16:colId xmlns:a16="http://schemas.microsoft.com/office/drawing/2014/main" val="1898337990"/>
                    </a:ext>
                  </a:extLst>
                </a:gridCol>
                <a:gridCol w="1885715">
                  <a:extLst>
                    <a:ext uri="{9D8B030D-6E8A-4147-A177-3AD203B41FA5}">
                      <a16:colId xmlns:a16="http://schemas.microsoft.com/office/drawing/2014/main" val="174511856"/>
                    </a:ext>
                  </a:extLst>
                </a:gridCol>
                <a:gridCol w="1414286">
                  <a:extLst>
                    <a:ext uri="{9D8B030D-6E8A-4147-A177-3AD203B41FA5}">
                      <a16:colId xmlns:a16="http://schemas.microsoft.com/office/drawing/2014/main" val="1417123413"/>
                    </a:ext>
                  </a:extLst>
                </a:gridCol>
              </a:tblGrid>
              <a:tr h="543719">
                <a:tc gridSpan="5">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INS_CustomerDetail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43561006"/>
                  </a:ext>
                </a:extLst>
              </a:tr>
              <a:tr h="572031">
                <a:tc>
                  <a:txBody>
                    <a:bodyPr/>
                    <a:lstStyle/>
                    <a:p>
                      <a:pPr>
                        <a:lnSpc>
                          <a:spcPct val="150000"/>
                        </a:lnSpc>
                        <a:spcAft>
                          <a:spcPts val="0"/>
                        </a:spcAft>
                        <a:tabLst>
                          <a:tab pos="1095375" algn="r"/>
                        </a:tabLst>
                      </a:pPr>
                      <a:r>
                        <a:rPr lang="en-IN" sz="2000">
                          <a:effectLst/>
                          <a:latin typeface="Calibri" panose="020F0502020204030204" pitchFamily="34" charset="0"/>
                          <a:cs typeface="Calibri" panose="020F0502020204030204" pitchFamily="34" charset="0"/>
                        </a:rPr>
                        <a:t>Field Name	</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Data Type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Size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Constraint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Reference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4273472426"/>
                  </a:ext>
                </a:extLst>
              </a:tr>
              <a:tr h="572031">
                <a:tc>
                  <a:txBody>
                    <a:bodyPr/>
                    <a:lstStyle/>
                    <a:p>
                      <a:pPr>
                        <a:lnSpc>
                          <a:spcPct val="150000"/>
                        </a:lnSpc>
                        <a:spcAft>
                          <a:spcPts val="0"/>
                        </a:spcAft>
                      </a:pPr>
                      <a:r>
                        <a:rPr lang="en-IN" sz="2000" dirty="0" err="1">
                          <a:effectLst/>
                          <a:latin typeface="Calibri" panose="020F0502020204030204" pitchFamily="34" charset="0"/>
                          <a:cs typeface="Calibri" panose="020F0502020204030204" pitchFamily="34" charset="0"/>
                        </a:rPr>
                        <a:t>CustomerID</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10</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PK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4166018651"/>
                  </a:ext>
                </a:extLst>
              </a:tr>
              <a:tr h="572031">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CustomerName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varchar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50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2955028762"/>
                  </a:ext>
                </a:extLst>
              </a:tr>
              <a:tr h="572031">
                <a:tc>
                  <a:txBody>
                    <a:bodyPr/>
                    <a:lstStyle/>
                    <a:p>
                      <a:pPr>
                        <a:lnSpc>
                          <a:spcPct val="150000"/>
                        </a:lnSpc>
                        <a:spcAft>
                          <a:spcPts val="0"/>
                        </a:spcAft>
                      </a:pPr>
                      <a:r>
                        <a:rPr lang="en-IN" sz="2000" dirty="0" err="1">
                          <a:effectLst/>
                          <a:latin typeface="Calibri" panose="020F0502020204030204" pitchFamily="34" charset="0"/>
                          <a:cs typeface="Calibri" panose="020F0502020204030204" pitchFamily="34" charset="0"/>
                        </a:rPr>
                        <a:t>ContactNumber</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varchar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20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3344168415"/>
                  </a:ext>
                </a:extLst>
              </a:tr>
              <a:tr h="572031">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CreatedDate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datetime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50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1065994821"/>
                  </a:ext>
                </a:extLst>
              </a:tr>
              <a:tr h="572031">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City</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varchar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30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774428344"/>
                  </a:ext>
                </a:extLst>
              </a:tr>
              <a:tr h="572031">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Remark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varchar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1769395859"/>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4" y="1559859"/>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1" y="337565"/>
            <a:ext cx="7803823" cy="627736"/>
          </a:xfrm>
          <a:prstGeom prst="rect">
            <a:avLst/>
          </a:prstGeom>
          <a:noFill/>
          <a:ln>
            <a:noFill/>
          </a:ln>
        </p:spPr>
        <p:txBody>
          <a:bodyPr spcFirstLastPara="1" wrap="square" lIns="0" tIns="12050" rIns="0" bIns="0" anchor="t" anchorCtr="0">
            <a:noAutofit/>
          </a:bodyPr>
          <a:lstStyle/>
          <a:p>
            <a:pPr marL="12700" lvl="0"/>
            <a:r>
              <a:rPr lang="en-US" sz="3600" dirty="0">
                <a:latin typeface="Calibri" panose="020F0502020204030204" pitchFamily="34" charset="0"/>
                <a:ea typeface="Arial Black"/>
                <a:cs typeface="Calibri" panose="020F0502020204030204" pitchFamily="34" charset="0"/>
                <a:sym typeface="Arial Black"/>
              </a:rPr>
              <a:t>DATA DICTIONARY(</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90352945"/>
              </p:ext>
            </p:extLst>
          </p:nvPr>
        </p:nvGraphicFramePr>
        <p:xfrm>
          <a:off x="690472" y="1648329"/>
          <a:ext cx="7996329" cy="4608091"/>
        </p:xfrm>
        <a:graphic>
          <a:graphicData uri="http://schemas.openxmlformats.org/drawingml/2006/table">
            <a:tbl>
              <a:tblPr firstRow="1" firstCol="1" bandRow="1">
                <a:tableStyleId>{94B71601-AAE2-4D50-A7CA-943D69C516D2}</a:tableStyleId>
              </a:tblPr>
              <a:tblGrid>
                <a:gridCol w="2649946">
                  <a:extLst>
                    <a:ext uri="{9D8B030D-6E8A-4147-A177-3AD203B41FA5}">
                      <a16:colId xmlns:a16="http://schemas.microsoft.com/office/drawing/2014/main" val="487982645"/>
                    </a:ext>
                  </a:extLst>
                </a:gridCol>
                <a:gridCol w="1239741">
                  <a:extLst>
                    <a:ext uri="{9D8B030D-6E8A-4147-A177-3AD203B41FA5}">
                      <a16:colId xmlns:a16="http://schemas.microsoft.com/office/drawing/2014/main" val="3465985186"/>
                    </a:ext>
                  </a:extLst>
                </a:gridCol>
                <a:gridCol w="852323">
                  <a:extLst>
                    <a:ext uri="{9D8B030D-6E8A-4147-A177-3AD203B41FA5}">
                      <a16:colId xmlns:a16="http://schemas.microsoft.com/office/drawing/2014/main" val="2576735533"/>
                    </a:ext>
                  </a:extLst>
                </a:gridCol>
                <a:gridCol w="1859611">
                  <a:extLst>
                    <a:ext uri="{9D8B030D-6E8A-4147-A177-3AD203B41FA5}">
                      <a16:colId xmlns:a16="http://schemas.microsoft.com/office/drawing/2014/main" val="1612230855"/>
                    </a:ext>
                  </a:extLst>
                </a:gridCol>
                <a:gridCol w="1394708">
                  <a:extLst>
                    <a:ext uri="{9D8B030D-6E8A-4147-A177-3AD203B41FA5}">
                      <a16:colId xmlns:a16="http://schemas.microsoft.com/office/drawing/2014/main" val="1883993576"/>
                    </a:ext>
                  </a:extLst>
                </a:gridCol>
              </a:tblGrid>
              <a:tr h="560128">
                <a:tc gridSpan="5">
                  <a:txBody>
                    <a:bodyPr/>
                    <a:lstStyle/>
                    <a:p>
                      <a:pPr algn="ctr">
                        <a:lnSpc>
                          <a:spcPct val="150000"/>
                        </a:lnSpc>
                        <a:spcAft>
                          <a:spcPts val="0"/>
                        </a:spcAft>
                      </a:pPr>
                      <a:r>
                        <a:rPr lang="en-IN" sz="2000" dirty="0" err="1">
                          <a:effectLst/>
                          <a:latin typeface="Calibri" panose="020F0502020204030204" pitchFamily="34" charset="0"/>
                          <a:cs typeface="Calibri" panose="020F0502020204030204" pitchFamily="34" charset="0"/>
                        </a:rPr>
                        <a:t>MST_ProductDetail</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87026646"/>
                  </a:ext>
                </a:extLst>
              </a:tr>
              <a:tr h="560128">
                <a:tc>
                  <a:txBody>
                    <a:bodyPr/>
                    <a:lstStyle/>
                    <a:p>
                      <a:pPr>
                        <a:lnSpc>
                          <a:spcPct val="150000"/>
                        </a:lnSpc>
                        <a:spcAft>
                          <a:spcPts val="0"/>
                        </a:spcAft>
                        <a:tabLst>
                          <a:tab pos="1095375" algn="r"/>
                        </a:tabLst>
                      </a:pPr>
                      <a:r>
                        <a:rPr lang="en-IN" sz="2000">
                          <a:effectLst/>
                          <a:latin typeface="Calibri" panose="020F0502020204030204" pitchFamily="34" charset="0"/>
                          <a:cs typeface="Calibri" panose="020F0502020204030204" pitchFamily="34" charset="0"/>
                        </a:rPr>
                        <a:t>Field Name	</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Data Type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Size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Constraint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Reference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extLst>
                  <a:ext uri="{0D108BD9-81ED-4DB2-BD59-A6C34878D82A}">
                    <a16:rowId xmlns:a16="http://schemas.microsoft.com/office/drawing/2014/main" val="965440537"/>
                  </a:ext>
                </a:extLst>
              </a:tr>
              <a:tr h="560128">
                <a:tc>
                  <a:txBody>
                    <a:bodyPr/>
                    <a:lstStyle/>
                    <a:p>
                      <a:pPr>
                        <a:lnSpc>
                          <a:spcPct val="150000"/>
                        </a:lnSpc>
                        <a:spcAft>
                          <a:spcPts val="0"/>
                        </a:spcAft>
                      </a:pPr>
                      <a:r>
                        <a:rPr lang="en-IN" sz="2000" dirty="0" err="1">
                          <a:effectLst/>
                          <a:latin typeface="Calibri" panose="020F0502020204030204" pitchFamily="34" charset="0"/>
                          <a:cs typeface="Calibri" panose="020F0502020204030204" pitchFamily="34" charset="0"/>
                        </a:rPr>
                        <a:t>ProductID</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PK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extLst>
                  <a:ext uri="{0D108BD9-81ED-4DB2-BD59-A6C34878D82A}">
                    <a16:rowId xmlns:a16="http://schemas.microsoft.com/office/drawing/2014/main" val="2707300452"/>
                  </a:ext>
                </a:extLst>
              </a:tr>
              <a:tr h="560128">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ProductName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varchar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50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 </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extLst>
                  <a:ext uri="{0D108BD9-81ED-4DB2-BD59-A6C34878D82A}">
                    <a16:rowId xmlns:a16="http://schemas.microsoft.com/office/drawing/2014/main" val="3640919598"/>
                  </a:ext>
                </a:extLst>
              </a:tr>
              <a:tr h="560128">
                <a:tc>
                  <a:txBody>
                    <a:bodyPr/>
                    <a:lstStyle/>
                    <a:p>
                      <a:pPr>
                        <a:lnSpc>
                          <a:spcPct val="150000"/>
                        </a:lnSpc>
                        <a:spcAft>
                          <a:spcPts val="0"/>
                        </a:spcAft>
                      </a:pPr>
                      <a:r>
                        <a:rPr lang="en-IN" sz="2000" dirty="0" err="1">
                          <a:effectLst/>
                          <a:latin typeface="Calibri" panose="020F0502020204030204" pitchFamily="34" charset="0"/>
                          <a:cs typeface="Calibri" panose="020F0502020204030204" pitchFamily="34" charset="0"/>
                        </a:rPr>
                        <a:t>ProductGSTPercent</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extLst>
                  <a:ext uri="{0D108BD9-81ED-4DB2-BD59-A6C34878D82A}">
                    <a16:rowId xmlns:a16="http://schemas.microsoft.com/office/drawing/2014/main" val="4240357901"/>
                  </a:ext>
                </a:extLst>
              </a:tr>
              <a:tr h="560128">
                <a:tc>
                  <a:txBody>
                    <a:bodyPr/>
                    <a:lstStyle/>
                    <a:p>
                      <a:pPr>
                        <a:lnSpc>
                          <a:spcPct val="150000"/>
                        </a:lnSpc>
                        <a:spcAft>
                          <a:spcPts val="0"/>
                        </a:spcAft>
                      </a:pPr>
                      <a:r>
                        <a:rPr lang="en-IN" sz="2000" dirty="0" err="1">
                          <a:effectLst/>
                          <a:latin typeface="Calibri" panose="020F0502020204030204" pitchFamily="34" charset="0"/>
                          <a:cs typeface="Calibri" panose="020F0502020204030204" pitchFamily="34" charset="0"/>
                        </a:rPr>
                        <a:t>ProductPrice</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extLst>
                  <a:ext uri="{0D108BD9-81ED-4DB2-BD59-A6C34878D82A}">
                    <a16:rowId xmlns:a16="http://schemas.microsoft.com/office/drawing/2014/main" val="961140918"/>
                  </a:ext>
                </a:extLst>
              </a:tr>
              <a:tr h="687195">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ProductQuantity</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extLst>
                  <a:ext uri="{0D108BD9-81ED-4DB2-BD59-A6C34878D82A}">
                    <a16:rowId xmlns:a16="http://schemas.microsoft.com/office/drawing/2014/main" val="1486458161"/>
                  </a:ext>
                </a:extLst>
              </a:tr>
              <a:tr h="560128">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Remark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varchar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4561" marR="54561" marT="0" marB="0" anchor="ctr"/>
                </a:tc>
                <a:extLst>
                  <a:ext uri="{0D108BD9-81ED-4DB2-BD59-A6C34878D82A}">
                    <a16:rowId xmlns:a16="http://schemas.microsoft.com/office/drawing/2014/main" val="3097077117"/>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4" y="1559859"/>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7515065" cy="627736"/>
          </a:xfrm>
          <a:prstGeom prst="rect">
            <a:avLst/>
          </a:prstGeom>
          <a:noFill/>
          <a:ln>
            <a:noFill/>
          </a:ln>
        </p:spPr>
        <p:txBody>
          <a:bodyPr spcFirstLastPara="1" wrap="square" lIns="0" tIns="12050" rIns="0" bIns="0" anchor="t" anchorCtr="0">
            <a:noAutofit/>
          </a:bodyPr>
          <a:lstStyle/>
          <a:p>
            <a:pPr marL="12700" lvl="0"/>
            <a:r>
              <a:rPr lang="en-US" sz="3600" dirty="0">
                <a:latin typeface="Calibri" panose="020F0502020204030204" pitchFamily="34" charset="0"/>
                <a:ea typeface="Arial Black"/>
                <a:cs typeface="Calibri" panose="020F0502020204030204" pitchFamily="34" charset="0"/>
                <a:sym typeface="Arial Black"/>
              </a:rPr>
              <a:t>DATA DICTIONARY(</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207420573"/>
              </p:ext>
            </p:extLst>
          </p:nvPr>
        </p:nvGraphicFramePr>
        <p:xfrm>
          <a:off x="690472" y="1696452"/>
          <a:ext cx="8224928" cy="4764683"/>
        </p:xfrm>
        <a:graphic>
          <a:graphicData uri="http://schemas.openxmlformats.org/drawingml/2006/table">
            <a:tbl>
              <a:tblPr firstRow="1" firstCol="1" bandRow="1">
                <a:tableStyleId>{94B71601-AAE2-4D50-A7CA-943D69C516D2}</a:tableStyleId>
              </a:tblPr>
              <a:tblGrid>
                <a:gridCol w="2654664">
                  <a:extLst>
                    <a:ext uri="{9D8B030D-6E8A-4147-A177-3AD203B41FA5}">
                      <a16:colId xmlns:a16="http://schemas.microsoft.com/office/drawing/2014/main" val="3395006731"/>
                    </a:ext>
                  </a:extLst>
                </a:gridCol>
                <a:gridCol w="1241947">
                  <a:extLst>
                    <a:ext uri="{9D8B030D-6E8A-4147-A177-3AD203B41FA5}">
                      <a16:colId xmlns:a16="http://schemas.microsoft.com/office/drawing/2014/main" val="2506933464"/>
                    </a:ext>
                  </a:extLst>
                </a:gridCol>
                <a:gridCol w="730875">
                  <a:extLst>
                    <a:ext uri="{9D8B030D-6E8A-4147-A177-3AD203B41FA5}">
                      <a16:colId xmlns:a16="http://schemas.microsoft.com/office/drawing/2014/main" val="2738244083"/>
                    </a:ext>
                  </a:extLst>
                </a:gridCol>
                <a:gridCol w="1239253">
                  <a:extLst>
                    <a:ext uri="{9D8B030D-6E8A-4147-A177-3AD203B41FA5}">
                      <a16:colId xmlns:a16="http://schemas.microsoft.com/office/drawing/2014/main" val="2251802041"/>
                    </a:ext>
                  </a:extLst>
                </a:gridCol>
                <a:gridCol w="2358189">
                  <a:extLst>
                    <a:ext uri="{9D8B030D-6E8A-4147-A177-3AD203B41FA5}">
                      <a16:colId xmlns:a16="http://schemas.microsoft.com/office/drawing/2014/main" val="2309845901"/>
                    </a:ext>
                  </a:extLst>
                </a:gridCol>
              </a:tblGrid>
              <a:tr h="444391">
                <a:tc gridSpan="5">
                  <a:txBody>
                    <a:bodyPr/>
                    <a:lstStyle/>
                    <a:p>
                      <a:pPr algn="ctr">
                        <a:lnSpc>
                          <a:spcPct val="150000"/>
                        </a:lnSpc>
                        <a:spcAft>
                          <a:spcPts val="0"/>
                        </a:spcAft>
                      </a:pPr>
                      <a:r>
                        <a:rPr lang="en-IN" sz="2000" dirty="0" err="1">
                          <a:effectLst/>
                          <a:latin typeface="Calibri" panose="020F0502020204030204" pitchFamily="34" charset="0"/>
                          <a:cs typeface="Calibri" panose="020F0502020204030204" pitchFamily="34" charset="0"/>
                        </a:rPr>
                        <a:t>INS_HistoryDetail</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07393903"/>
                  </a:ext>
                </a:extLst>
              </a:tr>
              <a:tr h="851473">
                <a:tc>
                  <a:txBody>
                    <a:bodyPr/>
                    <a:lstStyle/>
                    <a:p>
                      <a:pPr>
                        <a:lnSpc>
                          <a:spcPct val="150000"/>
                        </a:lnSpc>
                        <a:spcAft>
                          <a:spcPts val="0"/>
                        </a:spcAft>
                        <a:tabLst>
                          <a:tab pos="1095375" algn="r"/>
                        </a:tabLst>
                      </a:pPr>
                      <a:r>
                        <a:rPr lang="en-IN" sz="2000" dirty="0">
                          <a:effectLst/>
                          <a:latin typeface="Calibri" panose="020F0502020204030204" pitchFamily="34" charset="0"/>
                          <a:cs typeface="Calibri" panose="020F0502020204030204" pitchFamily="34" charset="0"/>
                        </a:rPr>
                        <a:t>Field Name	</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Data Type</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Size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Constraint</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Reference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extLst>
                  <a:ext uri="{0D108BD9-81ED-4DB2-BD59-A6C34878D82A}">
                    <a16:rowId xmlns:a16="http://schemas.microsoft.com/office/drawing/2014/main" val="3216383091"/>
                  </a:ext>
                </a:extLst>
              </a:tr>
              <a:tr h="444391">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HistoryID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PK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extLst>
                  <a:ext uri="{0D108BD9-81ED-4DB2-BD59-A6C34878D82A}">
                    <a16:rowId xmlns:a16="http://schemas.microsoft.com/office/drawing/2014/main" val="1541956179"/>
                  </a:ext>
                </a:extLst>
              </a:tr>
              <a:tr h="851473">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CustomerID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integer</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FK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nSpc>
                          <a:spcPct val="150000"/>
                        </a:lnSpc>
                        <a:spcAft>
                          <a:spcPts val="0"/>
                        </a:spcAft>
                      </a:pPr>
                      <a:r>
                        <a:rPr lang="en-IN" sz="2000" dirty="0" err="1">
                          <a:effectLst/>
                          <a:latin typeface="Calibri" panose="020F0502020204030204" pitchFamily="34" charset="0"/>
                          <a:cs typeface="Calibri" panose="020F0502020204030204" pitchFamily="34" charset="0"/>
                        </a:rPr>
                        <a:t>INS_CustomerDetail</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extLst>
                  <a:ext uri="{0D108BD9-81ED-4DB2-BD59-A6C34878D82A}">
                    <a16:rowId xmlns:a16="http://schemas.microsoft.com/office/drawing/2014/main" val="3012235780"/>
                  </a:ext>
                </a:extLst>
              </a:tr>
              <a:tr h="851473">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PurchaseID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FK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INS_PurchaseDetail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extLst>
                  <a:ext uri="{0D108BD9-81ED-4DB2-BD59-A6C34878D82A}">
                    <a16:rowId xmlns:a16="http://schemas.microsoft.com/office/drawing/2014/main" val="1836466933"/>
                  </a:ext>
                </a:extLst>
              </a:tr>
              <a:tr h="851473">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BillID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FK</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INS_BillGenerate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extLst>
                  <a:ext uri="{0D108BD9-81ED-4DB2-BD59-A6C34878D82A}">
                    <a16:rowId xmlns:a16="http://schemas.microsoft.com/office/drawing/2014/main" val="738861255"/>
                  </a:ext>
                </a:extLst>
              </a:tr>
              <a:tr h="444391">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Remark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varchar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62111" marR="62111" marT="0" marB="0" anchor="ctr"/>
                </a:tc>
                <a:extLst>
                  <a:ext uri="{0D108BD9-81ED-4DB2-BD59-A6C34878D82A}">
                    <a16:rowId xmlns:a16="http://schemas.microsoft.com/office/drawing/2014/main" val="3132008717"/>
                  </a:ext>
                </a:extLst>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780382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DATA DICTIONARY(</a:t>
            </a:r>
            <a:r>
              <a:rPr lang="en-US" sz="3600" dirty="0" err="1" smtClean="0">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841551443"/>
              </p:ext>
            </p:extLst>
          </p:nvPr>
        </p:nvGraphicFramePr>
        <p:xfrm>
          <a:off x="690472" y="1624262"/>
          <a:ext cx="7912106" cy="4753680"/>
        </p:xfrm>
        <a:graphic>
          <a:graphicData uri="http://schemas.openxmlformats.org/drawingml/2006/table">
            <a:tbl>
              <a:tblPr firstRow="1" firstCol="1" bandRow="1">
                <a:tableStyleId>{94B71601-AAE2-4D50-A7CA-943D69C516D2}</a:tableStyleId>
              </a:tblPr>
              <a:tblGrid>
                <a:gridCol w="2147797">
                  <a:extLst>
                    <a:ext uri="{9D8B030D-6E8A-4147-A177-3AD203B41FA5}">
                      <a16:colId xmlns:a16="http://schemas.microsoft.com/office/drawing/2014/main" val="4213465349"/>
                    </a:ext>
                  </a:extLst>
                </a:gridCol>
                <a:gridCol w="1184446">
                  <a:extLst>
                    <a:ext uri="{9D8B030D-6E8A-4147-A177-3AD203B41FA5}">
                      <a16:colId xmlns:a16="http://schemas.microsoft.com/office/drawing/2014/main" val="4248475059"/>
                    </a:ext>
                  </a:extLst>
                </a:gridCol>
                <a:gridCol w="789631">
                  <a:extLst>
                    <a:ext uri="{9D8B030D-6E8A-4147-A177-3AD203B41FA5}">
                      <a16:colId xmlns:a16="http://schemas.microsoft.com/office/drawing/2014/main" val="1013296726"/>
                    </a:ext>
                  </a:extLst>
                </a:gridCol>
                <a:gridCol w="1421337">
                  <a:extLst>
                    <a:ext uri="{9D8B030D-6E8A-4147-A177-3AD203B41FA5}">
                      <a16:colId xmlns:a16="http://schemas.microsoft.com/office/drawing/2014/main" val="470999762"/>
                    </a:ext>
                  </a:extLst>
                </a:gridCol>
                <a:gridCol w="2368895">
                  <a:extLst>
                    <a:ext uri="{9D8B030D-6E8A-4147-A177-3AD203B41FA5}">
                      <a16:colId xmlns:a16="http://schemas.microsoft.com/office/drawing/2014/main" val="3911492619"/>
                    </a:ext>
                  </a:extLst>
                </a:gridCol>
              </a:tblGrid>
              <a:tr h="594210">
                <a:tc gridSpan="5">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INS_PurchaseDetail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523244103"/>
                  </a:ext>
                </a:extLst>
              </a:tr>
              <a:tr h="594210">
                <a:tc>
                  <a:txBody>
                    <a:bodyPr/>
                    <a:lstStyle/>
                    <a:p>
                      <a:pPr>
                        <a:lnSpc>
                          <a:spcPct val="150000"/>
                        </a:lnSpc>
                        <a:spcAft>
                          <a:spcPts val="0"/>
                        </a:spcAft>
                        <a:tabLst>
                          <a:tab pos="1095375" algn="r"/>
                        </a:tabLst>
                      </a:pPr>
                      <a:r>
                        <a:rPr lang="en-IN" sz="2000">
                          <a:effectLst/>
                          <a:latin typeface="Calibri" panose="020F0502020204030204" pitchFamily="34" charset="0"/>
                          <a:cs typeface="Calibri" panose="020F0502020204030204" pitchFamily="34" charset="0"/>
                        </a:rPr>
                        <a:t>Field Name	</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Data Type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Size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Constraint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Reference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358624149"/>
                  </a:ext>
                </a:extLst>
              </a:tr>
              <a:tr h="594210">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PurchaseID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integer</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PK</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1761584087"/>
                  </a:ext>
                </a:extLst>
              </a:tr>
              <a:tr h="594210">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CustomerID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FK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INS_CustomerDetail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2496642275"/>
                  </a:ext>
                </a:extLst>
              </a:tr>
              <a:tr h="594210">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ProductID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FK</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MST_ProductDetail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3383682878"/>
                  </a:ext>
                </a:extLst>
              </a:tr>
              <a:tr h="594210">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PurchasedQuantity</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745692957"/>
                  </a:ext>
                </a:extLst>
              </a:tr>
              <a:tr h="594210">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TotalPrice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1015805688"/>
                  </a:ext>
                </a:extLst>
              </a:tr>
              <a:tr h="594210">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Remarks</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varchar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56108" marR="56108" marT="0" marB="0" anchor="ctr"/>
                </a:tc>
                <a:extLst>
                  <a:ext uri="{0D108BD9-81ED-4DB2-BD59-A6C34878D82A}">
                    <a16:rowId xmlns:a16="http://schemas.microsoft.com/office/drawing/2014/main" val="2786678760"/>
                  </a:ext>
                </a:extLst>
              </a:tr>
            </a:tbl>
          </a:graphicData>
        </a:graphic>
      </p:graphicFrame>
    </p:spTree>
    <p:extLst>
      <p:ext uri="{BB962C8B-B14F-4D97-AF65-F5344CB8AC3E}">
        <p14:creationId xmlns:p14="http://schemas.microsoft.com/office/powerpoint/2010/main" val="2285301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7551160"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DATA DICTIONARY(</a:t>
            </a:r>
            <a:r>
              <a:rPr lang="en-US" sz="3600" dirty="0" err="1" smtClean="0">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697173134"/>
              </p:ext>
            </p:extLst>
          </p:nvPr>
        </p:nvGraphicFramePr>
        <p:xfrm>
          <a:off x="690473" y="1600197"/>
          <a:ext cx="7996326" cy="4777741"/>
        </p:xfrm>
        <a:graphic>
          <a:graphicData uri="http://schemas.openxmlformats.org/drawingml/2006/table">
            <a:tbl>
              <a:tblPr firstRow="1" firstCol="1" bandRow="1">
                <a:tableStyleId>{94B71601-AAE2-4D50-A7CA-943D69C516D2}</a:tableStyleId>
              </a:tblPr>
              <a:tblGrid>
                <a:gridCol w="2170660">
                  <a:extLst>
                    <a:ext uri="{9D8B030D-6E8A-4147-A177-3AD203B41FA5}">
                      <a16:colId xmlns:a16="http://schemas.microsoft.com/office/drawing/2014/main" val="1594275555"/>
                    </a:ext>
                  </a:extLst>
                </a:gridCol>
                <a:gridCol w="1197054">
                  <a:extLst>
                    <a:ext uri="{9D8B030D-6E8A-4147-A177-3AD203B41FA5}">
                      <a16:colId xmlns:a16="http://schemas.microsoft.com/office/drawing/2014/main" val="3153662432"/>
                    </a:ext>
                  </a:extLst>
                </a:gridCol>
                <a:gridCol w="798036">
                  <a:extLst>
                    <a:ext uri="{9D8B030D-6E8A-4147-A177-3AD203B41FA5}">
                      <a16:colId xmlns:a16="http://schemas.microsoft.com/office/drawing/2014/main" val="1240164468"/>
                    </a:ext>
                  </a:extLst>
                </a:gridCol>
                <a:gridCol w="1436465">
                  <a:extLst>
                    <a:ext uri="{9D8B030D-6E8A-4147-A177-3AD203B41FA5}">
                      <a16:colId xmlns:a16="http://schemas.microsoft.com/office/drawing/2014/main" val="841998841"/>
                    </a:ext>
                  </a:extLst>
                </a:gridCol>
                <a:gridCol w="2394111">
                  <a:extLst>
                    <a:ext uri="{9D8B030D-6E8A-4147-A177-3AD203B41FA5}">
                      <a16:colId xmlns:a16="http://schemas.microsoft.com/office/drawing/2014/main" val="2260984043"/>
                    </a:ext>
                  </a:extLst>
                </a:gridCol>
              </a:tblGrid>
              <a:tr h="480102">
                <a:tc gridSpan="5">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TRN_BillGenerate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85262660"/>
                  </a:ext>
                </a:extLst>
              </a:tr>
              <a:tr h="936925">
                <a:tc>
                  <a:txBody>
                    <a:bodyPr/>
                    <a:lstStyle/>
                    <a:p>
                      <a:pPr>
                        <a:lnSpc>
                          <a:spcPct val="150000"/>
                        </a:lnSpc>
                        <a:spcAft>
                          <a:spcPts val="0"/>
                        </a:spcAft>
                        <a:tabLst>
                          <a:tab pos="1095375" algn="r"/>
                        </a:tabLst>
                      </a:pPr>
                      <a:r>
                        <a:rPr lang="en-IN" sz="2000">
                          <a:effectLst/>
                          <a:latin typeface="Calibri" panose="020F0502020204030204" pitchFamily="34" charset="0"/>
                          <a:cs typeface="Calibri" panose="020F0502020204030204" pitchFamily="34" charset="0"/>
                        </a:rPr>
                        <a:t>Field Name	</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Data Type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Size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Constraint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Reference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extLst>
                  <a:ext uri="{0D108BD9-81ED-4DB2-BD59-A6C34878D82A}">
                    <a16:rowId xmlns:a16="http://schemas.microsoft.com/office/drawing/2014/main" val="4240991820"/>
                  </a:ext>
                </a:extLst>
              </a:tr>
              <a:tr h="480102">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BillID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integer</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PK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extLst>
                  <a:ext uri="{0D108BD9-81ED-4DB2-BD59-A6C34878D82A}">
                    <a16:rowId xmlns:a16="http://schemas.microsoft.com/office/drawing/2014/main" val="2037376290"/>
                  </a:ext>
                </a:extLst>
              </a:tr>
              <a:tr h="480102">
                <a:tc>
                  <a:txBody>
                    <a:bodyPr/>
                    <a:lstStyle/>
                    <a:p>
                      <a:pPr>
                        <a:lnSpc>
                          <a:spcPct val="150000"/>
                        </a:lnSpc>
                        <a:spcAft>
                          <a:spcPts val="0"/>
                        </a:spcAft>
                      </a:pPr>
                      <a:r>
                        <a:rPr lang="en-IN" sz="2000" dirty="0" err="1">
                          <a:effectLst/>
                          <a:latin typeface="Calibri" panose="020F0502020204030204" pitchFamily="34" charset="0"/>
                          <a:cs typeface="Calibri" panose="020F0502020204030204" pitchFamily="34" charset="0"/>
                        </a:rPr>
                        <a:t>PurchaseID</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FK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INS_PurchaseDetail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extLst>
                  <a:ext uri="{0D108BD9-81ED-4DB2-BD59-A6C34878D82A}">
                    <a16:rowId xmlns:a16="http://schemas.microsoft.com/office/drawing/2014/main" val="976494761"/>
                  </a:ext>
                </a:extLst>
              </a:tr>
              <a:tr h="480102">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CustomerID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FK</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INS_CustomerDetail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extLst>
                  <a:ext uri="{0D108BD9-81ED-4DB2-BD59-A6C34878D82A}">
                    <a16:rowId xmlns:a16="http://schemas.microsoft.com/office/drawing/2014/main" val="166212186"/>
                  </a:ext>
                </a:extLst>
              </a:tr>
              <a:tr h="480102">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TotalBill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extLst>
                  <a:ext uri="{0D108BD9-81ED-4DB2-BD59-A6C34878D82A}">
                    <a16:rowId xmlns:a16="http://schemas.microsoft.com/office/drawing/2014/main" val="1847012812"/>
                  </a:ext>
                </a:extLst>
              </a:tr>
              <a:tr h="480102">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BillDate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datetime</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50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extLst>
                  <a:ext uri="{0D108BD9-81ED-4DB2-BD59-A6C34878D82A}">
                    <a16:rowId xmlns:a16="http://schemas.microsoft.com/office/drawing/2014/main" val="1911896336"/>
                  </a:ext>
                </a:extLst>
              </a:tr>
              <a:tr h="480102">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IsPaid</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integer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10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NOT NULL</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extLst>
                  <a:ext uri="{0D108BD9-81ED-4DB2-BD59-A6C34878D82A}">
                    <a16:rowId xmlns:a16="http://schemas.microsoft.com/office/drawing/2014/main" val="2776708788"/>
                  </a:ext>
                </a:extLst>
              </a:tr>
              <a:tr h="480102">
                <a:tc>
                  <a:txBody>
                    <a:bodyPr/>
                    <a:lstStyle/>
                    <a:p>
                      <a:pPr>
                        <a:lnSpc>
                          <a:spcPct val="150000"/>
                        </a:lnSpc>
                        <a:spcAft>
                          <a:spcPts val="0"/>
                        </a:spcAft>
                      </a:pPr>
                      <a:r>
                        <a:rPr lang="en-IN" sz="2000">
                          <a:effectLst/>
                          <a:latin typeface="Calibri" panose="020F0502020204030204" pitchFamily="34" charset="0"/>
                          <a:cs typeface="Calibri" panose="020F0502020204030204" pitchFamily="34" charset="0"/>
                        </a:rPr>
                        <a:t>Remarks</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varchar</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30</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a:effectLst/>
                          <a:latin typeface="Calibri" panose="020F0502020204030204" pitchFamily="34" charset="0"/>
                          <a:cs typeface="Calibri" panose="020F0502020204030204" pitchFamily="34" charset="0"/>
                        </a:rPr>
                        <a:t>-</a:t>
                      </a:r>
                      <a:endParaRPr lang="en-IN" sz="200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tc>
                  <a:txBody>
                    <a:bodyPr/>
                    <a:lstStyle/>
                    <a:p>
                      <a:pPr algn="ctr">
                        <a:lnSpc>
                          <a:spcPct val="150000"/>
                        </a:lnSpc>
                        <a:spcAft>
                          <a:spcPts val="0"/>
                        </a:spcAft>
                      </a:pPr>
                      <a:r>
                        <a:rPr lang="en-IN" sz="2000" dirty="0">
                          <a:effectLst/>
                          <a:latin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Times New Roman" panose="02020603050405020304" pitchFamily="18" charset="0"/>
                        <a:cs typeface="Calibri" panose="020F0502020204030204" pitchFamily="34" charset="0"/>
                      </a:endParaRPr>
                    </a:p>
                  </a:txBody>
                  <a:tcPr marL="49874" marR="49874" marT="0" marB="0" anchor="ctr"/>
                </a:tc>
                <a:extLst>
                  <a:ext uri="{0D108BD9-81ED-4DB2-BD59-A6C34878D82A}">
                    <a16:rowId xmlns:a16="http://schemas.microsoft.com/office/drawing/2014/main" val="24118528"/>
                  </a:ext>
                </a:extLst>
              </a:tr>
            </a:tbl>
          </a:graphicData>
        </a:graphic>
      </p:graphicFrame>
    </p:spTree>
    <p:extLst>
      <p:ext uri="{BB962C8B-B14F-4D97-AF65-F5344CB8AC3E}">
        <p14:creationId xmlns:p14="http://schemas.microsoft.com/office/powerpoint/2010/main" val="18262511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DIAGRAMS</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27651" name="Rectangle 3"/>
          <p:cNvSpPr>
            <a:spLocks noChangeArrowheads="1"/>
          </p:cNvSpPr>
          <p:nvPr/>
        </p:nvSpPr>
        <p:spPr bwMode="auto">
          <a:xfrm>
            <a:off x="103517" y="1740672"/>
            <a:ext cx="2106667"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pitchFamily="34" charset="0"/>
                <a:cs typeface="Calibri" pitchFamily="34" charset="0"/>
              </a:rPr>
              <a:t>E-R</a:t>
            </a:r>
            <a:r>
              <a:rPr kumimoji="0" lang="en-US" sz="2600" b="1" i="0" u="none" strike="noStrike" cap="none" normalizeH="0" dirty="0" smtClean="0">
                <a:ln>
                  <a:noFill/>
                </a:ln>
                <a:solidFill>
                  <a:schemeClr val="tx1"/>
                </a:solidFill>
                <a:effectLst/>
                <a:latin typeface="Calibri" pitchFamily="34" charset="0"/>
                <a:cs typeface="Calibri" pitchFamily="34" charset="0"/>
              </a:rPr>
              <a:t> DIAGRAM</a:t>
            </a:r>
            <a:endParaRPr kumimoji="0" lang="en-US" sz="2600" b="1" i="0" u="none" strike="noStrike" cap="none" normalizeH="0" baseline="0" dirty="0">
              <a:ln>
                <a:noFill/>
              </a:ln>
              <a:solidFill>
                <a:schemeClr val="tx1"/>
              </a:solidFill>
              <a:effectLst/>
              <a:latin typeface="Calibri" pitchFamily="34" charset="0"/>
              <a:cs typeface="Calibri" pitchFamily="34" charset="0"/>
            </a:endParaRPr>
          </a:p>
        </p:txBody>
      </p:sp>
      <p:sp>
        <p:nvSpPr>
          <p:cNvPr id="8" name="TextBox 7"/>
          <p:cNvSpPr txBox="1"/>
          <p:nvPr/>
        </p:nvSpPr>
        <p:spPr>
          <a:xfrm>
            <a:off x="4235209" y="6549390"/>
            <a:ext cx="673582" cy="276999"/>
          </a:xfrm>
          <a:prstGeom prst="rect">
            <a:avLst/>
          </a:prstGeom>
          <a:noFill/>
        </p:spPr>
        <p:txBody>
          <a:bodyPr wrap="none" rtlCol="0">
            <a:spAutoFit/>
          </a:bodyPr>
          <a:lstStyle/>
          <a:p>
            <a:pPr algn="r"/>
            <a:r>
              <a:rPr lang="en-US" sz="1200" b="1" dirty="0"/>
              <a:t>Fig 7.1</a:t>
            </a: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690472" y="2233115"/>
            <a:ext cx="7839917" cy="4144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DIAGRAMS(</a:t>
            </a:r>
            <a:r>
              <a:rPr lang="en-US" sz="3600" dirty="0" err="1" smtClean="0">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8" name="Rectangle 7"/>
          <p:cNvSpPr/>
          <p:nvPr/>
        </p:nvSpPr>
        <p:spPr>
          <a:xfrm>
            <a:off x="4394847" y="6489946"/>
            <a:ext cx="673582" cy="276999"/>
          </a:xfrm>
          <a:prstGeom prst="rect">
            <a:avLst/>
          </a:prstGeom>
        </p:spPr>
        <p:txBody>
          <a:bodyPr wrap="none">
            <a:spAutoFit/>
          </a:bodyPr>
          <a:lstStyle/>
          <a:p>
            <a:r>
              <a:rPr lang="en-US" sz="1200" b="1" dirty="0"/>
              <a:t>Fig 7.2</a:t>
            </a:r>
          </a:p>
        </p:txBody>
      </p:sp>
      <p:sp>
        <p:nvSpPr>
          <p:cNvPr id="27651" name="Rectangle 3"/>
          <p:cNvSpPr>
            <a:spLocks noChangeArrowheads="1"/>
          </p:cNvSpPr>
          <p:nvPr/>
        </p:nvSpPr>
        <p:spPr bwMode="auto">
          <a:xfrm>
            <a:off x="103517" y="1740672"/>
            <a:ext cx="2488182"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smtClean="0">
                <a:solidFill>
                  <a:schemeClr val="tx1"/>
                </a:solidFill>
                <a:latin typeface="Calibri" pitchFamily="34" charset="0"/>
                <a:cs typeface="Calibri" pitchFamily="34" charset="0"/>
              </a:rPr>
              <a:t>CLASS 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pic>
        <p:nvPicPr>
          <p:cNvPr id="10" name="Picture 9" descr="class.png"/>
          <p:cNvPicPr/>
          <p:nvPr/>
        </p:nvPicPr>
        <p:blipFill>
          <a:blip r:embed="rId3"/>
          <a:stretch>
            <a:fillRect/>
          </a:stretch>
        </p:blipFill>
        <p:spPr>
          <a:xfrm>
            <a:off x="1467853" y="2233115"/>
            <a:ext cx="5119955" cy="4144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
        <p:nvSpPr>
          <p:cNvPr id="27651" name="Rectangle 3"/>
          <p:cNvSpPr>
            <a:spLocks noChangeArrowheads="1"/>
          </p:cNvSpPr>
          <p:nvPr/>
        </p:nvSpPr>
        <p:spPr bwMode="auto">
          <a:xfrm>
            <a:off x="103517" y="1740672"/>
            <a:ext cx="3140603"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smtClean="0">
                <a:solidFill>
                  <a:schemeClr val="tx1"/>
                </a:solidFill>
                <a:latin typeface="Calibri" pitchFamily="34" charset="0"/>
                <a:cs typeface="Calibri" pitchFamily="34" charset="0"/>
              </a:rPr>
              <a:t>SEQUENCE 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sp>
        <p:nvSpPr>
          <p:cNvPr id="8" name="Rectangle 7"/>
          <p:cNvSpPr/>
          <p:nvPr/>
        </p:nvSpPr>
        <p:spPr>
          <a:xfrm>
            <a:off x="4235209" y="6543364"/>
            <a:ext cx="673582" cy="276999"/>
          </a:xfrm>
          <a:prstGeom prst="rect">
            <a:avLst/>
          </a:prstGeom>
        </p:spPr>
        <p:txBody>
          <a:bodyPr wrap="none">
            <a:spAutoFit/>
          </a:bodyPr>
          <a:lstStyle/>
          <a:p>
            <a:r>
              <a:rPr lang="en-US" sz="1200" b="1" dirty="0"/>
              <a:t>Fig 7.3</a:t>
            </a:r>
          </a:p>
        </p:txBody>
      </p:sp>
      <p:pic>
        <p:nvPicPr>
          <p:cNvPr id="10" name="Picture 9" descr="sequence.png"/>
          <p:cNvPicPr/>
          <p:nvPr/>
        </p:nvPicPr>
        <p:blipFill>
          <a:blip r:embed="rId3"/>
          <a:stretch>
            <a:fillRect/>
          </a:stretch>
        </p:blipFill>
        <p:spPr>
          <a:xfrm>
            <a:off x="1816768" y="2233114"/>
            <a:ext cx="4766911" cy="4144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4" y="1559859"/>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dirty="0"/>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7651" name="Rectangle 3"/>
          <p:cNvSpPr>
            <a:spLocks noChangeArrowheads="1"/>
          </p:cNvSpPr>
          <p:nvPr/>
        </p:nvSpPr>
        <p:spPr bwMode="auto">
          <a:xfrm>
            <a:off x="103517" y="1740672"/>
            <a:ext cx="4043094"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COLLABORATION 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sp>
        <p:nvSpPr>
          <p:cNvPr id="8" name="Rectangle 7"/>
          <p:cNvSpPr/>
          <p:nvPr/>
        </p:nvSpPr>
        <p:spPr>
          <a:xfrm>
            <a:off x="4235209" y="6520435"/>
            <a:ext cx="801823" cy="276999"/>
          </a:xfrm>
          <a:prstGeom prst="rect">
            <a:avLst/>
          </a:prstGeom>
        </p:spPr>
        <p:txBody>
          <a:bodyPr wrap="none">
            <a:spAutoFit/>
          </a:bodyPr>
          <a:lstStyle/>
          <a:p>
            <a:r>
              <a:rPr lang="en-US" sz="1200" b="1" dirty="0"/>
              <a:t>Fig 7.4.1</a:t>
            </a:r>
          </a:p>
        </p:txBody>
      </p:sp>
      <p:pic>
        <p:nvPicPr>
          <p:cNvPr id="10" name="Picture 9" descr="collaboration.png"/>
          <p:cNvPicPr/>
          <p:nvPr/>
        </p:nvPicPr>
        <p:blipFill>
          <a:blip r:embed="rId3"/>
          <a:stretch>
            <a:fillRect/>
          </a:stretch>
        </p:blipFill>
        <p:spPr>
          <a:xfrm>
            <a:off x="690472" y="2413928"/>
            <a:ext cx="7996328" cy="39640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dirty="0"/>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8" name="Rectangle 7"/>
          <p:cNvSpPr/>
          <p:nvPr/>
        </p:nvSpPr>
        <p:spPr>
          <a:xfrm>
            <a:off x="4235209" y="6520435"/>
            <a:ext cx="801823" cy="276999"/>
          </a:xfrm>
          <a:prstGeom prst="rect">
            <a:avLst/>
          </a:prstGeom>
        </p:spPr>
        <p:txBody>
          <a:bodyPr wrap="none">
            <a:spAutoFit/>
          </a:bodyPr>
          <a:lstStyle/>
          <a:p>
            <a:r>
              <a:rPr lang="en-US" sz="1200" b="1" dirty="0"/>
              <a:t>Fig 7.4.2</a:t>
            </a:r>
          </a:p>
        </p:txBody>
      </p:sp>
      <p:sp>
        <p:nvSpPr>
          <p:cNvPr id="27651" name="Rectangle 3"/>
          <p:cNvSpPr>
            <a:spLocks noChangeArrowheads="1"/>
          </p:cNvSpPr>
          <p:nvPr/>
        </p:nvSpPr>
        <p:spPr bwMode="auto">
          <a:xfrm>
            <a:off x="103517" y="1740672"/>
            <a:ext cx="2505814"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STATE </a:t>
            </a:r>
            <a:r>
              <a:rPr kumimoji="0" lang="en-US" sz="2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pic>
        <p:nvPicPr>
          <p:cNvPr id="9" name="Picture 8" descr="State (admin).png"/>
          <p:cNvPicPr/>
          <p:nvPr/>
        </p:nvPicPr>
        <p:blipFill>
          <a:blip r:embed="rId3"/>
          <a:stretch>
            <a:fillRect/>
          </a:stretch>
        </p:blipFill>
        <p:spPr>
          <a:xfrm>
            <a:off x="2707106" y="2233115"/>
            <a:ext cx="3536532" cy="4232137"/>
          </a:xfrm>
          <a:prstGeom prst="rect">
            <a:avLst/>
          </a:prstGeom>
        </p:spPr>
      </p:pic>
    </p:spTree>
    <p:extLst>
      <p:ext uri="{BB962C8B-B14F-4D97-AF65-F5344CB8AC3E}">
        <p14:creationId xmlns:p14="http://schemas.microsoft.com/office/powerpoint/2010/main" val="17500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835903"/>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
        <p:nvSpPr>
          <p:cNvPr id="5" name="TextBox 4"/>
          <p:cNvSpPr txBox="1"/>
          <p:nvPr/>
        </p:nvSpPr>
        <p:spPr>
          <a:xfrm>
            <a:off x="457199" y="1784959"/>
            <a:ext cx="7932199" cy="4924425"/>
          </a:xfrm>
          <a:prstGeom prst="rect">
            <a:avLst/>
          </a:prstGeom>
          <a:noFill/>
        </p:spPr>
        <p:txBody>
          <a:bodyPr wrap="square" rtlCol="0">
            <a:spAutoFit/>
          </a:bodyPr>
          <a:lstStyle/>
          <a:p>
            <a:pPr algn="just"/>
            <a:r>
              <a:rPr lang="en-IN" sz="2600" dirty="0">
                <a:latin typeface="Calibri" pitchFamily="34" charset="0"/>
                <a:ea typeface="Times New Roman" panose="02020603050405020304" pitchFamily="18" charset="0"/>
                <a:cs typeface="Calibri" pitchFamily="34" charset="0"/>
              </a:rPr>
              <a:t>	</a:t>
            </a:r>
            <a:r>
              <a:rPr lang="en-US" sz="2400" kern="1200" dirty="0" smtClean="0">
                <a:latin typeface="Calibri" panose="020F0502020204030204" pitchFamily="34" charset="0"/>
                <a:ea typeface="Times New Roman" panose="02020603050405020304" pitchFamily="18" charset="0"/>
                <a:cs typeface="Calibri" panose="020F0502020204030204" pitchFamily="34" charset="0"/>
              </a:rPr>
              <a:t>When </a:t>
            </a:r>
            <a:r>
              <a:rPr lang="en-US" sz="2400" kern="1200" dirty="0">
                <a:latin typeface="Calibri" panose="020F0502020204030204" pitchFamily="34" charset="0"/>
                <a:ea typeface="Times New Roman" panose="02020603050405020304" pitchFamily="18" charset="0"/>
                <a:cs typeface="Calibri" panose="020F0502020204030204" pitchFamily="34" charset="0"/>
              </a:rPr>
              <a:t>we want to generate the bill for the purchased products, it takes lots of time to calculate bill amount and there may chances of mistake in calculation. </a:t>
            </a:r>
            <a:r>
              <a:rPr lang="en-US" sz="2400" kern="1200" dirty="0">
                <a:latin typeface="Calibri" panose="020F0502020204030204" pitchFamily="34" charset="0"/>
                <a:ea typeface="Times New Roman" panose="02020603050405020304" pitchFamily="18" charset="0"/>
                <a:cs typeface="Calibri" panose="020F0502020204030204" pitchFamily="34" charset="0"/>
              </a:rPr>
              <a:t>In case of mistake in calculate, it leads to wastage of paper and time. So, we have developed Android Application “GST Bill Generator” will generate the bill in PDF format very easily. In application we have to just add customer details first time, add list of product purchased by the customer and it will generate a bill quickly. This application have functionalities to save generated bill for future use, user can view previously purchased product details of the customer etc.  So, it saves our precious time and environment. </a:t>
            </a:r>
            <a:endParaRPr lang="en-IN" sz="2400" kern="1200" dirty="0">
              <a:latin typeface="Calibri" panose="020F0502020204030204" pitchFamily="34" charset="0"/>
              <a:ea typeface="Times New Roman" panose="02020603050405020304" pitchFamily="18" charset="0"/>
              <a:cs typeface="Calibri" panose="020F0502020204030204" pitchFamily="34" charset="0"/>
            </a:endParaRPr>
          </a:p>
          <a:p>
            <a:pPr algn="just"/>
            <a:endParaRPr lang="en-US" sz="2400" kern="1200" dirty="0">
              <a:latin typeface="Calibri" panose="020F0502020204030204" pitchFamily="34" charset="0"/>
              <a:ea typeface="Times New Roman" panose="02020603050405020304" pitchFamily="18" charset="0"/>
              <a:cs typeface="Calibri" panose="020F0502020204030204" pitchFamily="34" charset="0"/>
            </a:endParaRPr>
          </a:p>
        </p:txBody>
      </p:sp>
      <p:sp>
        <p:nvSpPr>
          <p:cNvPr id="9" name="Google Shape;72;p10">
            <a:extLst>
              <a:ext uri="{FF2B5EF4-FFF2-40B4-BE49-F238E27FC236}">
                <a16:creationId xmlns:a16="http://schemas.microsoft.com/office/drawing/2014/main" id="{06644923-16F4-473A-AD3E-4649B10C0390}"/>
              </a:ext>
            </a:extLst>
          </p:cNvPr>
          <p:cNvSpPr txBox="1">
            <a:spLocks noGrp="1"/>
          </p:cNvSpPr>
          <p:nvPr>
            <p:ph type="title"/>
          </p:nvPr>
        </p:nvSpPr>
        <p:spPr>
          <a:xfrm>
            <a:off x="690472" y="337565"/>
            <a:ext cx="2738527"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ABSTRACT</a:t>
            </a:r>
            <a:endParaRPr sz="3600" b="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ea typeface="Arial Black"/>
              <a:cs typeface="Calibri" panose="020F0502020204030204" pitchFamily="34" charset="0"/>
              <a:sym typeface="Arial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4" y="1559859"/>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8" name="Rectangle 7"/>
          <p:cNvSpPr/>
          <p:nvPr/>
        </p:nvSpPr>
        <p:spPr>
          <a:xfrm>
            <a:off x="4235209" y="6582340"/>
            <a:ext cx="801823" cy="276999"/>
          </a:xfrm>
          <a:prstGeom prst="rect">
            <a:avLst/>
          </a:prstGeom>
        </p:spPr>
        <p:txBody>
          <a:bodyPr wrap="none">
            <a:spAutoFit/>
          </a:bodyPr>
          <a:lstStyle/>
          <a:p>
            <a:r>
              <a:rPr lang="en-US" sz="1200" b="1" dirty="0"/>
              <a:t>Fig 7.5.1</a:t>
            </a:r>
          </a:p>
        </p:txBody>
      </p:sp>
      <p:sp>
        <p:nvSpPr>
          <p:cNvPr id="27651" name="Rectangle 3"/>
          <p:cNvSpPr>
            <a:spLocks noChangeArrowheads="1"/>
          </p:cNvSpPr>
          <p:nvPr/>
        </p:nvSpPr>
        <p:spPr bwMode="auto">
          <a:xfrm>
            <a:off x="103517" y="1740672"/>
            <a:ext cx="4343399" cy="4924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chemeClr val="tx1"/>
                </a:solidFill>
                <a:latin typeface="Calibri" pitchFamily="34" charset="0"/>
                <a:ea typeface="Times New Roman" pitchFamily="18" charset="0"/>
                <a:cs typeface="Calibri" pitchFamily="34" charset="0"/>
              </a:rPr>
              <a:t>ACTIVITY </a:t>
            </a:r>
            <a:r>
              <a:rPr kumimoji="0" lang="en-US" sz="2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pic>
        <p:nvPicPr>
          <p:cNvPr id="10" name="Picture 9" descr="Activity(admin).png"/>
          <p:cNvPicPr/>
          <p:nvPr/>
        </p:nvPicPr>
        <p:blipFill>
          <a:blip r:embed="rId3"/>
          <a:stretch>
            <a:fillRect/>
          </a:stretch>
        </p:blipFill>
        <p:spPr>
          <a:xfrm>
            <a:off x="2418347" y="2233114"/>
            <a:ext cx="4016108" cy="4144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8" name="Rectangle 7"/>
          <p:cNvSpPr/>
          <p:nvPr/>
        </p:nvSpPr>
        <p:spPr>
          <a:xfrm>
            <a:off x="4235209" y="6582340"/>
            <a:ext cx="801823" cy="276999"/>
          </a:xfrm>
          <a:prstGeom prst="rect">
            <a:avLst/>
          </a:prstGeom>
        </p:spPr>
        <p:txBody>
          <a:bodyPr wrap="none">
            <a:spAutoFit/>
          </a:bodyPr>
          <a:lstStyle/>
          <a:p>
            <a:r>
              <a:rPr lang="en-US" sz="1200" b="1" dirty="0"/>
              <a:t>Fig 7.5.2</a:t>
            </a:r>
          </a:p>
        </p:txBody>
      </p:sp>
      <p:sp>
        <p:nvSpPr>
          <p:cNvPr id="27651" name="Rectangle 3"/>
          <p:cNvSpPr>
            <a:spLocks noChangeArrowheads="1"/>
          </p:cNvSpPr>
          <p:nvPr/>
        </p:nvSpPr>
        <p:spPr bwMode="auto">
          <a:xfrm>
            <a:off x="103517" y="1740672"/>
            <a:ext cx="4343399" cy="4924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smtClean="0">
                <a:solidFill>
                  <a:schemeClr val="tx1"/>
                </a:solidFill>
                <a:latin typeface="Calibri" pitchFamily="34" charset="0"/>
                <a:ea typeface="Times New Roman" pitchFamily="18" charset="0"/>
                <a:cs typeface="Calibri" pitchFamily="34" charset="0"/>
              </a:rPr>
              <a:t>USE CASE 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pic>
        <p:nvPicPr>
          <p:cNvPr id="9" name="Picture 8" descr="usecase.png"/>
          <p:cNvPicPr/>
          <p:nvPr/>
        </p:nvPicPr>
        <p:blipFill>
          <a:blip r:embed="rId3"/>
          <a:stretch>
            <a:fillRect/>
          </a:stretch>
        </p:blipFill>
        <p:spPr>
          <a:xfrm>
            <a:off x="2186779" y="1922779"/>
            <a:ext cx="4631055" cy="4455160"/>
          </a:xfrm>
          <a:prstGeom prst="rect">
            <a:avLst/>
          </a:prstGeom>
        </p:spPr>
      </p:pic>
    </p:spTree>
    <p:extLst>
      <p:ext uri="{BB962C8B-B14F-4D97-AF65-F5344CB8AC3E}">
        <p14:creationId xmlns:p14="http://schemas.microsoft.com/office/powerpoint/2010/main" val="112986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8" name="Rectangle 7"/>
          <p:cNvSpPr/>
          <p:nvPr/>
        </p:nvSpPr>
        <p:spPr>
          <a:xfrm>
            <a:off x="4171088" y="6497018"/>
            <a:ext cx="801823" cy="276999"/>
          </a:xfrm>
          <a:prstGeom prst="rect">
            <a:avLst/>
          </a:prstGeom>
        </p:spPr>
        <p:txBody>
          <a:bodyPr wrap="none">
            <a:spAutoFit/>
          </a:bodyPr>
          <a:lstStyle/>
          <a:p>
            <a:pPr algn="ctr"/>
            <a:r>
              <a:rPr lang="en-US" sz="1200" b="1" dirty="0"/>
              <a:t>Fig 7.7.1</a:t>
            </a:r>
          </a:p>
        </p:txBody>
      </p:sp>
      <p:sp>
        <p:nvSpPr>
          <p:cNvPr id="27651" name="Rectangle 3"/>
          <p:cNvSpPr>
            <a:spLocks noChangeArrowheads="1"/>
          </p:cNvSpPr>
          <p:nvPr/>
        </p:nvSpPr>
        <p:spPr bwMode="auto">
          <a:xfrm>
            <a:off x="103517" y="1740672"/>
            <a:ext cx="5500224"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chemeClr val="tx1"/>
                </a:solidFill>
                <a:latin typeface="Calibri" pitchFamily="34" charset="0"/>
                <a:ea typeface="Times New Roman" pitchFamily="18" charset="0"/>
                <a:cs typeface="Calibri" pitchFamily="34" charset="0"/>
              </a:rPr>
              <a:t>DATAFLOW </a:t>
            </a: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DIAGRAM(LEVEL 0 Admin)</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pic>
        <p:nvPicPr>
          <p:cNvPr id="10" name="Picture 9" descr="DFD level 0.png"/>
          <p:cNvPicPr/>
          <p:nvPr/>
        </p:nvPicPr>
        <p:blipFill>
          <a:blip r:embed="rId3"/>
          <a:stretch>
            <a:fillRect/>
          </a:stretch>
        </p:blipFill>
        <p:spPr>
          <a:xfrm>
            <a:off x="578224" y="2233115"/>
            <a:ext cx="8108575" cy="39117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27651" name="Rectangle 3"/>
          <p:cNvSpPr>
            <a:spLocks noChangeArrowheads="1"/>
          </p:cNvSpPr>
          <p:nvPr/>
        </p:nvSpPr>
        <p:spPr bwMode="auto">
          <a:xfrm>
            <a:off x="103517" y="1740672"/>
            <a:ext cx="5500224"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chemeClr val="tx1"/>
                </a:solidFill>
                <a:latin typeface="Calibri" pitchFamily="34" charset="0"/>
                <a:ea typeface="Times New Roman" pitchFamily="18" charset="0"/>
                <a:cs typeface="Calibri" pitchFamily="34" charset="0"/>
              </a:rPr>
              <a:t>DATAFLOW </a:t>
            </a: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DIAGRAM(LEVEL 1 Admin)</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sp>
        <p:nvSpPr>
          <p:cNvPr id="8" name="Rectangle 7"/>
          <p:cNvSpPr/>
          <p:nvPr/>
        </p:nvSpPr>
        <p:spPr>
          <a:xfrm>
            <a:off x="4171088" y="6590081"/>
            <a:ext cx="801823" cy="276999"/>
          </a:xfrm>
          <a:prstGeom prst="rect">
            <a:avLst/>
          </a:prstGeom>
        </p:spPr>
        <p:txBody>
          <a:bodyPr wrap="none">
            <a:spAutoFit/>
          </a:bodyPr>
          <a:lstStyle/>
          <a:p>
            <a:pPr algn="ctr"/>
            <a:r>
              <a:rPr lang="en-US" sz="1200" b="1" dirty="0"/>
              <a:t>Fig 7.7.2</a:t>
            </a:r>
          </a:p>
        </p:txBody>
      </p:sp>
      <p:pic>
        <p:nvPicPr>
          <p:cNvPr id="10" name="Picture 9" descr="DFD level 1 (admin).png"/>
          <p:cNvPicPr/>
          <p:nvPr/>
        </p:nvPicPr>
        <p:blipFill>
          <a:blip r:embed="rId3"/>
          <a:stretch>
            <a:fillRect/>
          </a:stretch>
        </p:blipFill>
        <p:spPr>
          <a:xfrm>
            <a:off x="690472" y="2233115"/>
            <a:ext cx="7996328" cy="39992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Diagrams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
        <p:nvSpPr>
          <p:cNvPr id="27651" name="Rectangle 3"/>
          <p:cNvSpPr>
            <a:spLocks noChangeArrowheads="1"/>
          </p:cNvSpPr>
          <p:nvPr/>
        </p:nvSpPr>
        <p:spPr bwMode="auto">
          <a:xfrm>
            <a:off x="103517" y="1740672"/>
            <a:ext cx="2106667"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chemeClr val="tx1"/>
                </a:solidFill>
                <a:latin typeface="Calibri" pitchFamily="34" charset="0"/>
                <a:ea typeface="Times New Roman" pitchFamily="18" charset="0"/>
                <a:cs typeface="Calibri" pitchFamily="34" charset="0"/>
              </a:rPr>
              <a:t>E-R </a:t>
            </a:r>
            <a:r>
              <a:rPr kumimoji="0" lang="en-US" sz="2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DIAGRAM</a:t>
            </a:r>
            <a:endParaRPr kumimoji="0" lang="en-US" sz="2600" b="0" i="0" u="none" strike="noStrike" cap="none" normalizeH="0" baseline="0" dirty="0">
              <a:ln>
                <a:noFill/>
              </a:ln>
              <a:solidFill>
                <a:schemeClr val="tx1"/>
              </a:solidFill>
              <a:effectLst/>
              <a:latin typeface="Calibri" pitchFamily="34" charset="0"/>
              <a:cs typeface="Calibri" pitchFamily="34" charset="0"/>
            </a:endParaRPr>
          </a:p>
        </p:txBody>
      </p:sp>
      <p:sp>
        <p:nvSpPr>
          <p:cNvPr id="8" name="Rectangle 7"/>
          <p:cNvSpPr/>
          <p:nvPr/>
        </p:nvSpPr>
        <p:spPr>
          <a:xfrm>
            <a:off x="4235209" y="6590081"/>
            <a:ext cx="673582" cy="276999"/>
          </a:xfrm>
          <a:prstGeom prst="rect">
            <a:avLst/>
          </a:prstGeom>
        </p:spPr>
        <p:txBody>
          <a:bodyPr wrap="none">
            <a:spAutoFit/>
          </a:bodyPr>
          <a:lstStyle/>
          <a:p>
            <a:pPr algn="ctr"/>
            <a:r>
              <a:rPr lang="en-US" sz="1200" b="1" dirty="0"/>
              <a:t>Fig 7.8</a:t>
            </a:r>
          </a:p>
        </p:txBody>
      </p:sp>
      <p:pic>
        <p:nvPicPr>
          <p:cNvPr id="9" name="Picture 8">
            <a:extLst>
              <a:ext uri="{FF2B5EF4-FFF2-40B4-BE49-F238E27FC236}">
                <a16:creationId xmlns:a16="http://schemas.microsoft.com/office/drawing/2014/main" id="{28A9A357-670E-425A-96B1-04751882F8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48274" y="1725283"/>
            <a:ext cx="6447452" cy="4824107"/>
          </a:xfrm>
          <a:prstGeom prst="rect">
            <a:avLst/>
          </a:prstGeom>
          <a:noFill/>
          <a:ln>
            <a:noFill/>
          </a:ln>
        </p:spPr>
      </p:pic>
    </p:spTree>
    <p:extLst>
      <p:ext uri="{BB962C8B-B14F-4D97-AF65-F5344CB8AC3E}">
        <p14:creationId xmlns:p14="http://schemas.microsoft.com/office/powerpoint/2010/main" val="216132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690472" y="1622925"/>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
        <p:nvSpPr>
          <p:cNvPr id="9" name="Rectangle 8"/>
          <p:cNvSpPr/>
          <p:nvPr/>
        </p:nvSpPr>
        <p:spPr>
          <a:xfrm>
            <a:off x="3633281" y="1760523"/>
            <a:ext cx="1976823" cy="492443"/>
          </a:xfrm>
          <a:prstGeom prst="rect">
            <a:avLst/>
          </a:prstGeom>
        </p:spPr>
        <p:txBody>
          <a:bodyPr wrap="none">
            <a:spAutoFit/>
          </a:bodyPr>
          <a:lstStyle/>
          <a:p>
            <a:r>
              <a:rPr lang="en-IN" sz="2600" b="1" dirty="0" smtClean="0">
                <a:latin typeface="Calibri" pitchFamily="34" charset="0"/>
                <a:cs typeface="Calibri" pitchFamily="34" charset="0"/>
              </a:rPr>
              <a:t>DASHBOARD</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8.1</a:t>
            </a:r>
          </a:p>
        </p:txBody>
      </p:sp>
      <p:pic>
        <p:nvPicPr>
          <p:cNvPr id="11" name="Picture 10"/>
          <p:cNvPicPr/>
          <p:nvPr/>
        </p:nvPicPr>
        <p:blipFill>
          <a:blip r:embed="rId3" cstate="print"/>
          <a:stretch>
            <a:fillRect/>
          </a:stretch>
        </p:blipFill>
        <p:spPr>
          <a:xfrm>
            <a:off x="690472" y="2388484"/>
            <a:ext cx="7996328" cy="3989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17712" y="1559859"/>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9" name="Rectangle 8"/>
          <p:cNvSpPr/>
          <p:nvPr/>
        </p:nvSpPr>
        <p:spPr>
          <a:xfrm>
            <a:off x="3681371" y="1760523"/>
            <a:ext cx="1810111" cy="492443"/>
          </a:xfrm>
          <a:prstGeom prst="rect">
            <a:avLst/>
          </a:prstGeom>
        </p:spPr>
        <p:txBody>
          <a:bodyPr wrap="none">
            <a:spAutoFit/>
          </a:bodyPr>
          <a:lstStyle/>
          <a:p>
            <a:r>
              <a:rPr lang="en-IN" sz="2600" b="1" dirty="0" smtClean="0">
                <a:latin typeface="Calibri" pitchFamily="34" charset="0"/>
                <a:cs typeface="Calibri" pitchFamily="34" charset="0"/>
              </a:rPr>
              <a:t>DEVELOPER</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8.2</a:t>
            </a:r>
          </a:p>
        </p:txBody>
      </p:sp>
      <p:pic>
        <p:nvPicPr>
          <p:cNvPr id="8" name="Picture 7"/>
          <p:cNvPicPr/>
          <p:nvPr/>
        </p:nvPicPr>
        <p:blipFill>
          <a:blip r:embed="rId3" cstate="print"/>
          <a:stretch>
            <a:fillRect/>
          </a:stretch>
        </p:blipFill>
        <p:spPr>
          <a:xfrm>
            <a:off x="690472" y="2453630"/>
            <a:ext cx="7996328" cy="3924310"/>
          </a:xfrm>
          <a:prstGeom prst="rect">
            <a:avLst/>
          </a:prstGeom>
        </p:spPr>
      </p:pic>
    </p:spTree>
    <p:extLst>
      <p:ext uri="{BB962C8B-B14F-4D97-AF65-F5344CB8AC3E}">
        <p14:creationId xmlns:p14="http://schemas.microsoft.com/office/powerpoint/2010/main" val="268317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sp>
        <p:nvSpPr>
          <p:cNvPr id="9" name="Rectangle 8"/>
          <p:cNvSpPr/>
          <p:nvPr/>
        </p:nvSpPr>
        <p:spPr>
          <a:xfrm>
            <a:off x="3307107" y="1760523"/>
            <a:ext cx="2465740" cy="492443"/>
          </a:xfrm>
          <a:prstGeom prst="rect">
            <a:avLst/>
          </a:prstGeom>
        </p:spPr>
        <p:txBody>
          <a:bodyPr wrap="none">
            <a:spAutoFit/>
          </a:bodyPr>
          <a:lstStyle/>
          <a:p>
            <a:r>
              <a:rPr lang="en-IN" sz="2600" b="1" dirty="0" smtClean="0">
                <a:latin typeface="Calibri" pitchFamily="34" charset="0"/>
                <a:cs typeface="Calibri" pitchFamily="34" charset="0"/>
              </a:rPr>
              <a:t>ADD CUSTOMER</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8.3</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576535" y="2356950"/>
            <a:ext cx="8110265" cy="3939678"/>
          </a:xfrm>
          <a:prstGeom prst="rect">
            <a:avLst/>
          </a:prstGeom>
        </p:spPr>
      </p:pic>
    </p:spTree>
    <p:extLst>
      <p:ext uri="{BB962C8B-B14F-4D97-AF65-F5344CB8AC3E}">
        <p14:creationId xmlns:p14="http://schemas.microsoft.com/office/powerpoint/2010/main" val="280963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4" y="1559859"/>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sp>
        <p:nvSpPr>
          <p:cNvPr id="9" name="Rectangle 8"/>
          <p:cNvSpPr/>
          <p:nvPr/>
        </p:nvSpPr>
        <p:spPr>
          <a:xfrm>
            <a:off x="3260581" y="1725835"/>
            <a:ext cx="2969083" cy="492443"/>
          </a:xfrm>
          <a:prstGeom prst="rect">
            <a:avLst/>
          </a:prstGeom>
        </p:spPr>
        <p:txBody>
          <a:bodyPr wrap="none">
            <a:spAutoFit/>
          </a:bodyPr>
          <a:lstStyle/>
          <a:p>
            <a:r>
              <a:rPr lang="en-IN" sz="2600" b="1" dirty="0" smtClean="0">
                <a:latin typeface="Calibri" pitchFamily="34" charset="0"/>
                <a:cs typeface="Calibri" pitchFamily="34" charset="0"/>
              </a:rPr>
              <a:t>CUSTOMER DETAILS</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8.4</a:t>
            </a:r>
          </a:p>
        </p:txBody>
      </p:sp>
      <p:pic>
        <p:nvPicPr>
          <p:cNvPr id="11" name="Picture 10"/>
          <p:cNvPicPr/>
          <p:nvPr/>
        </p:nvPicPr>
        <p:blipFill>
          <a:blip r:embed="rId3" cstate="print"/>
          <a:stretch>
            <a:fillRect/>
          </a:stretch>
        </p:blipFill>
        <p:spPr>
          <a:xfrm>
            <a:off x="694964" y="2281343"/>
            <a:ext cx="7991836" cy="4070287"/>
          </a:xfrm>
          <a:prstGeom prst="rect">
            <a:avLst/>
          </a:prstGeom>
        </p:spPr>
      </p:pic>
    </p:spTree>
    <p:extLst>
      <p:ext uri="{BB962C8B-B14F-4D97-AF65-F5344CB8AC3E}">
        <p14:creationId xmlns:p14="http://schemas.microsoft.com/office/powerpoint/2010/main" val="85731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sp>
        <p:nvSpPr>
          <p:cNvPr id="9" name="Rectangle 8"/>
          <p:cNvSpPr/>
          <p:nvPr/>
        </p:nvSpPr>
        <p:spPr>
          <a:xfrm>
            <a:off x="3105930" y="1666577"/>
            <a:ext cx="3116559" cy="492443"/>
          </a:xfrm>
          <a:prstGeom prst="rect">
            <a:avLst/>
          </a:prstGeom>
        </p:spPr>
        <p:txBody>
          <a:bodyPr wrap="none">
            <a:spAutoFit/>
          </a:bodyPr>
          <a:lstStyle/>
          <a:p>
            <a:r>
              <a:rPr lang="en-IN" sz="2600" b="1" dirty="0">
                <a:latin typeface="Calibri" pitchFamily="34" charset="0"/>
                <a:cs typeface="Calibri" pitchFamily="34" charset="0"/>
              </a:rPr>
              <a:t>Account Setting Page</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8.5</a:t>
            </a:r>
          </a:p>
        </p:txBody>
      </p:sp>
      <p:pic>
        <p:nvPicPr>
          <p:cNvPr id="8" name="Picture 7">
            <a:extLst>
              <a:ext uri="{FF2B5EF4-FFF2-40B4-BE49-F238E27FC236}">
                <a16:creationId xmlns:a16="http://schemas.microsoft.com/office/drawing/2014/main" id="{67D0353C-935D-4D53-A76F-A472723F5642}"/>
              </a:ext>
            </a:extLst>
          </p:cNvPr>
          <p:cNvPicPr/>
          <p:nvPr/>
        </p:nvPicPr>
        <p:blipFill rotWithShape="1">
          <a:blip r:embed="rId3" cstate="print">
            <a:extLst>
              <a:ext uri="{28A0092B-C50C-407E-A947-70E740481C1C}">
                <a14:useLocalDpi xmlns:a14="http://schemas.microsoft.com/office/drawing/2010/main" val="0"/>
              </a:ext>
            </a:extLst>
          </a:blip>
          <a:srcRect b="4449"/>
          <a:stretch/>
        </p:blipFill>
        <p:spPr bwMode="auto">
          <a:xfrm>
            <a:off x="1046796" y="2189798"/>
            <a:ext cx="7050405" cy="40490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201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TextBox 4"/>
          <p:cNvSpPr txBox="1"/>
          <p:nvPr/>
        </p:nvSpPr>
        <p:spPr>
          <a:xfrm>
            <a:off x="76200" y="1559857"/>
            <a:ext cx="8839200" cy="2282676"/>
          </a:xfrm>
          <a:prstGeom prst="rect">
            <a:avLst/>
          </a:prstGeom>
          <a:noFill/>
        </p:spPr>
        <p:txBody>
          <a:bodyPr wrap="square" rtlCol="0">
            <a:spAutoFit/>
          </a:bodyPr>
          <a:lstStyle/>
          <a:p>
            <a:r>
              <a:rPr lang="en-IN" sz="2600" b="1" dirty="0">
                <a:latin typeface="Calibri" pitchFamily="34" charset="0"/>
                <a:cs typeface="Calibri" pitchFamily="34" charset="0"/>
              </a:rPr>
              <a:t>Problem Identification</a:t>
            </a:r>
            <a:endParaRPr lang="en-US" sz="2400" dirty="0">
              <a:latin typeface="Calibri" pitchFamily="34" charset="0"/>
              <a:cs typeface="Calibri" pitchFamily="34" charset="0"/>
            </a:endParaRPr>
          </a:p>
          <a:p>
            <a:pPr marL="228600" lvl="0" algn="just">
              <a:lnSpc>
                <a:spcPct val="90000"/>
              </a:lnSpc>
              <a:spcBef>
                <a:spcPts val="1000"/>
              </a:spcBef>
              <a:buClr>
                <a:srgbClr val="9BAFB5"/>
              </a:buClr>
            </a:pPr>
            <a:r>
              <a:rPr lang="en-US" sz="2400" kern="1200" dirty="0" smtClean="0">
                <a:latin typeface="Calibri" panose="020F0502020204030204" pitchFamily="34" charset="0"/>
                <a:ea typeface="+mn-ea"/>
                <a:cs typeface="Calibri" panose="020F0502020204030204" pitchFamily="34" charset="0"/>
              </a:rPr>
              <a:t>When </a:t>
            </a:r>
            <a:r>
              <a:rPr lang="en-US" sz="2400" kern="1200" dirty="0">
                <a:latin typeface="Calibri" panose="020F0502020204030204" pitchFamily="34" charset="0"/>
                <a:ea typeface="+mn-ea"/>
                <a:cs typeface="Calibri" panose="020F0502020204030204" pitchFamily="34" charset="0"/>
              </a:rPr>
              <a:t>we want to generate the bill for the purchased products, it takes lots of time to calculate bill amount and there may chances of mistake in calculation. </a:t>
            </a:r>
            <a:r>
              <a:rPr lang="en-US" sz="2400" kern="1200" dirty="0">
                <a:latin typeface="Calibri" panose="020F0502020204030204" pitchFamily="34" charset="0"/>
                <a:ea typeface="+mn-ea"/>
                <a:cs typeface="Calibri" panose="020F0502020204030204" pitchFamily="34" charset="0"/>
              </a:rPr>
              <a:t>In case of mistake in calculate, it leads to wastage of paper and time. It is also difficult to maintain hard copy of the bills for user/shopkeeper.</a:t>
            </a:r>
          </a:p>
        </p:txBody>
      </p:sp>
      <p:sp>
        <p:nvSpPr>
          <p:cNvPr id="6" name="Rectangle 5">
            <a:extLst>
              <a:ext uri="{FF2B5EF4-FFF2-40B4-BE49-F238E27FC236}">
                <a16:creationId xmlns:a16="http://schemas.microsoft.com/office/drawing/2014/main" id="{FD9DBA57-F606-4600-845D-28D16D495CEE}"/>
              </a:ext>
            </a:extLst>
          </p:cNvPr>
          <p:cNvSpPr/>
          <p:nvPr/>
        </p:nvSpPr>
        <p:spPr>
          <a:xfrm>
            <a:off x="340062" y="352132"/>
            <a:ext cx="5543380" cy="646331"/>
          </a:xfrm>
          <a:prstGeom prst="rect">
            <a:avLst/>
          </a:prstGeom>
          <a:noFill/>
        </p:spPr>
        <p:txBody>
          <a:bodyPr wrap="square" lIns="91440" tIns="45720" rIns="91440" bIns="45720">
            <a:spAutoFit/>
          </a:bodyPr>
          <a:lstStyle/>
          <a:p>
            <a:r>
              <a:rPr lang="en-US" sz="3600" b="1" dirty="0" smtClean="0">
                <a:latin typeface="Calibri" panose="020F0502020204030204" pitchFamily="34" charset="0"/>
                <a:ea typeface="Arial Black"/>
                <a:cs typeface="Calibri" panose="020F0502020204030204" pitchFamily="34" charset="0"/>
                <a:sym typeface="Arial Black"/>
              </a:rPr>
              <a:t>PROBLEM SUMMARY</a:t>
            </a:r>
            <a:endPar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sp>
        <p:nvSpPr>
          <p:cNvPr id="9" name="Rectangle 8"/>
          <p:cNvSpPr/>
          <p:nvPr/>
        </p:nvSpPr>
        <p:spPr>
          <a:xfrm>
            <a:off x="2997858" y="1760523"/>
            <a:ext cx="3223959" cy="492443"/>
          </a:xfrm>
          <a:prstGeom prst="rect">
            <a:avLst/>
          </a:prstGeom>
        </p:spPr>
        <p:txBody>
          <a:bodyPr wrap="none">
            <a:spAutoFit/>
          </a:bodyPr>
          <a:lstStyle/>
          <a:p>
            <a:r>
              <a:rPr lang="en-IN" sz="2600" b="1" dirty="0">
                <a:latin typeface="Calibri" pitchFamily="34" charset="0"/>
                <a:cs typeface="Calibri" pitchFamily="34" charset="0"/>
              </a:rPr>
              <a:t>Balance Request Page</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8.6</a:t>
            </a:r>
          </a:p>
        </p:txBody>
      </p:sp>
      <p:pic>
        <p:nvPicPr>
          <p:cNvPr id="8" name="Picture 7">
            <a:extLst>
              <a:ext uri="{FF2B5EF4-FFF2-40B4-BE49-F238E27FC236}">
                <a16:creationId xmlns:a16="http://schemas.microsoft.com/office/drawing/2014/main" id="{06D97303-8346-48AC-AADD-75040EA7DC84}"/>
              </a:ext>
            </a:extLst>
          </p:cNvPr>
          <p:cNvPicPr/>
          <p:nvPr/>
        </p:nvPicPr>
        <p:blipFill rotWithShape="1">
          <a:blip r:embed="rId3" cstate="print">
            <a:extLst>
              <a:ext uri="{28A0092B-C50C-407E-A947-70E740481C1C}">
                <a14:useLocalDpi xmlns:a14="http://schemas.microsoft.com/office/drawing/2010/main" val="0"/>
              </a:ext>
            </a:extLst>
          </a:blip>
          <a:srcRect b="4624"/>
          <a:stretch/>
        </p:blipFill>
        <p:spPr bwMode="auto">
          <a:xfrm>
            <a:off x="690472" y="2283743"/>
            <a:ext cx="7634378" cy="39456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165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sp>
        <p:nvSpPr>
          <p:cNvPr id="9" name="Rectangle 8"/>
          <p:cNvSpPr/>
          <p:nvPr/>
        </p:nvSpPr>
        <p:spPr>
          <a:xfrm>
            <a:off x="3446003" y="1772271"/>
            <a:ext cx="1670650" cy="492443"/>
          </a:xfrm>
          <a:prstGeom prst="rect">
            <a:avLst/>
          </a:prstGeom>
        </p:spPr>
        <p:txBody>
          <a:bodyPr wrap="none">
            <a:spAutoFit/>
          </a:bodyPr>
          <a:lstStyle/>
          <a:p>
            <a:r>
              <a:rPr lang="en-IN" sz="2600" b="1" dirty="0">
                <a:latin typeface="Calibri" pitchFamily="34" charset="0"/>
                <a:cs typeface="Calibri" pitchFamily="34" charset="0"/>
              </a:rPr>
              <a:t>Login Page</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8.7</a:t>
            </a:r>
          </a:p>
        </p:txBody>
      </p:sp>
      <p:pic>
        <p:nvPicPr>
          <p:cNvPr id="8" name="Picture 7">
            <a:extLst>
              <a:ext uri="{FF2B5EF4-FFF2-40B4-BE49-F238E27FC236}">
                <a16:creationId xmlns:a16="http://schemas.microsoft.com/office/drawing/2014/main" id="{91E23838-5CCA-4298-AB03-50793B157939}"/>
              </a:ext>
            </a:extLst>
          </p:cNvPr>
          <p:cNvPicPr/>
          <p:nvPr/>
        </p:nvPicPr>
        <p:blipFill rotWithShape="1">
          <a:blip r:embed="rId3" cstate="print">
            <a:extLst>
              <a:ext uri="{28A0092B-C50C-407E-A947-70E740481C1C}">
                <a14:useLocalDpi xmlns:a14="http://schemas.microsoft.com/office/drawing/2010/main" val="0"/>
              </a:ext>
            </a:extLst>
          </a:blip>
          <a:srcRect b="4624"/>
          <a:stretch/>
        </p:blipFill>
        <p:spPr bwMode="auto">
          <a:xfrm>
            <a:off x="721558" y="2295491"/>
            <a:ext cx="7436141" cy="39148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992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a:p>
        </p:txBody>
      </p:sp>
      <p:sp>
        <p:nvSpPr>
          <p:cNvPr id="9" name="Rectangle 8"/>
          <p:cNvSpPr/>
          <p:nvPr/>
        </p:nvSpPr>
        <p:spPr>
          <a:xfrm>
            <a:off x="3535498" y="1764001"/>
            <a:ext cx="1866217" cy="492443"/>
          </a:xfrm>
          <a:prstGeom prst="rect">
            <a:avLst/>
          </a:prstGeom>
        </p:spPr>
        <p:txBody>
          <a:bodyPr wrap="none">
            <a:spAutoFit/>
          </a:bodyPr>
          <a:lstStyle/>
          <a:p>
            <a:r>
              <a:rPr lang="en-IN" sz="2600" b="1" dirty="0">
                <a:latin typeface="Calibri" pitchFamily="34" charset="0"/>
                <a:cs typeface="Calibri" pitchFamily="34" charset="0"/>
              </a:rPr>
              <a:t>Signup Page</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8.8</a:t>
            </a:r>
          </a:p>
        </p:txBody>
      </p:sp>
      <p:pic>
        <p:nvPicPr>
          <p:cNvPr id="8" name="Picture 7">
            <a:extLst>
              <a:ext uri="{FF2B5EF4-FFF2-40B4-BE49-F238E27FC236}">
                <a16:creationId xmlns:a16="http://schemas.microsoft.com/office/drawing/2014/main" id="{028CE552-35DF-425E-B83A-9866ABF90C6C}"/>
              </a:ext>
            </a:extLst>
          </p:cNvPr>
          <p:cNvPicPr/>
          <p:nvPr/>
        </p:nvPicPr>
        <p:blipFill rotWithShape="1">
          <a:blip r:embed="rId3" cstate="print">
            <a:extLst>
              <a:ext uri="{28A0092B-C50C-407E-A947-70E740481C1C}">
                <a14:useLocalDpi xmlns:a14="http://schemas.microsoft.com/office/drawing/2010/main" val="0"/>
              </a:ext>
            </a:extLst>
          </a:blip>
          <a:srcRect b="4449"/>
          <a:stretch/>
        </p:blipFill>
        <p:spPr bwMode="auto">
          <a:xfrm>
            <a:off x="727263" y="2358558"/>
            <a:ext cx="7810500" cy="38993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21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
        <p:nvSpPr>
          <p:cNvPr id="9" name="Rectangle 8"/>
          <p:cNvSpPr/>
          <p:nvPr/>
        </p:nvSpPr>
        <p:spPr>
          <a:xfrm>
            <a:off x="2680173" y="1772271"/>
            <a:ext cx="3281668" cy="492443"/>
          </a:xfrm>
          <a:prstGeom prst="rect">
            <a:avLst/>
          </a:prstGeom>
        </p:spPr>
        <p:txBody>
          <a:bodyPr wrap="none">
            <a:spAutoFit/>
          </a:bodyPr>
          <a:lstStyle/>
          <a:p>
            <a:r>
              <a:rPr lang="en-IN" sz="2600" b="1" dirty="0">
                <a:latin typeface="Calibri" pitchFamily="34" charset="0"/>
                <a:cs typeface="Calibri" pitchFamily="34" charset="0"/>
              </a:rPr>
              <a:t>All User  Page (Admin)</a:t>
            </a:r>
            <a:endParaRPr lang="en-US" sz="2600" dirty="0">
              <a:latin typeface="Calibri" pitchFamily="34" charset="0"/>
              <a:cs typeface="Calibri" pitchFamily="34" charset="0"/>
            </a:endParaRPr>
          </a:p>
        </p:txBody>
      </p:sp>
      <p:sp>
        <p:nvSpPr>
          <p:cNvPr id="10" name="Rectangle 9"/>
          <p:cNvSpPr/>
          <p:nvPr/>
        </p:nvSpPr>
        <p:spPr>
          <a:xfrm>
            <a:off x="4102838" y="6441006"/>
            <a:ext cx="673582" cy="276999"/>
          </a:xfrm>
          <a:prstGeom prst="rect">
            <a:avLst/>
          </a:prstGeom>
        </p:spPr>
        <p:txBody>
          <a:bodyPr wrap="none">
            <a:spAutoFit/>
          </a:bodyPr>
          <a:lstStyle/>
          <a:p>
            <a:r>
              <a:rPr lang="en-US" sz="1200" b="1" dirty="0"/>
              <a:t>Fig 8.9</a:t>
            </a:r>
          </a:p>
        </p:txBody>
      </p:sp>
      <p:pic>
        <p:nvPicPr>
          <p:cNvPr id="8" name="Picture 7">
            <a:extLst>
              <a:ext uri="{FF2B5EF4-FFF2-40B4-BE49-F238E27FC236}">
                <a16:creationId xmlns:a16="http://schemas.microsoft.com/office/drawing/2014/main" id="{70BE510C-9636-40F6-8CD6-33D59190F8CF}"/>
              </a:ext>
            </a:extLst>
          </p:cNvPr>
          <p:cNvPicPr/>
          <p:nvPr/>
        </p:nvPicPr>
        <p:blipFill rotWithShape="1">
          <a:blip r:embed="rId3" cstate="print">
            <a:extLst>
              <a:ext uri="{28A0092B-C50C-407E-A947-70E740481C1C}">
                <a14:useLocalDpi xmlns:a14="http://schemas.microsoft.com/office/drawing/2010/main" val="0"/>
              </a:ext>
            </a:extLst>
          </a:blip>
          <a:srcRect b="5325"/>
          <a:stretch/>
        </p:blipFill>
        <p:spPr bwMode="auto">
          <a:xfrm>
            <a:off x="578225" y="2295491"/>
            <a:ext cx="7832355" cy="39814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918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427820" y="1559857"/>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a:p>
        </p:txBody>
      </p:sp>
      <p:sp>
        <p:nvSpPr>
          <p:cNvPr id="9" name="Rectangle 8"/>
          <p:cNvSpPr/>
          <p:nvPr/>
        </p:nvSpPr>
        <p:spPr>
          <a:xfrm>
            <a:off x="3000648" y="1700933"/>
            <a:ext cx="3583032" cy="492443"/>
          </a:xfrm>
          <a:prstGeom prst="rect">
            <a:avLst/>
          </a:prstGeom>
        </p:spPr>
        <p:txBody>
          <a:bodyPr wrap="none">
            <a:spAutoFit/>
          </a:bodyPr>
          <a:lstStyle/>
          <a:p>
            <a:r>
              <a:rPr lang="en-IN" sz="2600" b="1" dirty="0">
                <a:latin typeface="Calibri" pitchFamily="34" charset="0"/>
                <a:cs typeface="Calibri" pitchFamily="34" charset="0"/>
              </a:rPr>
              <a:t>All Product Page(Admin)</a:t>
            </a:r>
            <a:endParaRPr lang="en-US" sz="2600" dirty="0">
              <a:latin typeface="Calibri" pitchFamily="34" charset="0"/>
              <a:cs typeface="Calibri" pitchFamily="34" charset="0"/>
            </a:endParaRPr>
          </a:p>
        </p:txBody>
      </p:sp>
      <p:sp>
        <p:nvSpPr>
          <p:cNvPr id="10" name="Rectangle 9"/>
          <p:cNvSpPr/>
          <p:nvPr/>
        </p:nvSpPr>
        <p:spPr>
          <a:xfrm>
            <a:off x="4102838" y="6441006"/>
            <a:ext cx="758541" cy="276999"/>
          </a:xfrm>
          <a:prstGeom prst="rect">
            <a:avLst/>
          </a:prstGeom>
        </p:spPr>
        <p:txBody>
          <a:bodyPr wrap="none">
            <a:spAutoFit/>
          </a:bodyPr>
          <a:lstStyle/>
          <a:p>
            <a:r>
              <a:rPr lang="en-US" sz="1200" b="1" dirty="0"/>
              <a:t>Fig 8.10</a:t>
            </a:r>
          </a:p>
        </p:txBody>
      </p:sp>
      <p:pic>
        <p:nvPicPr>
          <p:cNvPr id="8" name="Picture 7">
            <a:extLst>
              <a:ext uri="{FF2B5EF4-FFF2-40B4-BE49-F238E27FC236}">
                <a16:creationId xmlns:a16="http://schemas.microsoft.com/office/drawing/2014/main" id="{D98EFF73-A915-4293-9972-93B0FCA89552}"/>
              </a:ext>
            </a:extLst>
          </p:cNvPr>
          <p:cNvPicPr/>
          <p:nvPr/>
        </p:nvPicPr>
        <p:blipFill rotWithShape="1">
          <a:blip r:embed="rId3" cstate="print">
            <a:extLst>
              <a:ext uri="{28A0092B-C50C-407E-A947-70E740481C1C}">
                <a14:useLocalDpi xmlns:a14="http://schemas.microsoft.com/office/drawing/2010/main" val="0"/>
              </a:ext>
            </a:extLst>
          </a:blip>
          <a:srcRect b="4449"/>
          <a:stretch/>
        </p:blipFill>
        <p:spPr bwMode="auto">
          <a:xfrm>
            <a:off x="341851" y="2295489"/>
            <a:ext cx="8460297" cy="40824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035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17711" y="1523664"/>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Screenshots (</a:t>
            </a:r>
            <a:r>
              <a:rPr lang="en-US" sz="3600" dirty="0" err="1">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sp>
        <p:nvSpPr>
          <p:cNvPr id="9" name="Rectangle 8"/>
          <p:cNvSpPr/>
          <p:nvPr/>
        </p:nvSpPr>
        <p:spPr>
          <a:xfrm>
            <a:off x="2473302" y="1770087"/>
            <a:ext cx="4346062" cy="492443"/>
          </a:xfrm>
          <a:prstGeom prst="rect">
            <a:avLst/>
          </a:prstGeom>
        </p:spPr>
        <p:txBody>
          <a:bodyPr wrap="none">
            <a:spAutoFit/>
          </a:bodyPr>
          <a:lstStyle/>
          <a:p>
            <a:r>
              <a:rPr lang="en-IN" sz="2600" b="1" dirty="0">
                <a:latin typeface="Calibri" pitchFamily="34" charset="0"/>
                <a:cs typeface="Calibri" pitchFamily="34" charset="0"/>
              </a:rPr>
              <a:t>Request Balance Page(Admin)</a:t>
            </a:r>
            <a:endParaRPr lang="en-US" sz="2600" dirty="0">
              <a:latin typeface="Calibri" pitchFamily="34" charset="0"/>
              <a:cs typeface="Calibri" pitchFamily="34" charset="0"/>
            </a:endParaRPr>
          </a:p>
        </p:txBody>
      </p:sp>
      <p:sp>
        <p:nvSpPr>
          <p:cNvPr id="10" name="Rectangle 9"/>
          <p:cNvSpPr/>
          <p:nvPr/>
        </p:nvSpPr>
        <p:spPr>
          <a:xfrm>
            <a:off x="4102838" y="6441006"/>
            <a:ext cx="758541" cy="276999"/>
          </a:xfrm>
          <a:prstGeom prst="rect">
            <a:avLst/>
          </a:prstGeom>
        </p:spPr>
        <p:txBody>
          <a:bodyPr wrap="none">
            <a:spAutoFit/>
          </a:bodyPr>
          <a:lstStyle/>
          <a:p>
            <a:r>
              <a:rPr lang="en-US" sz="1200" b="1" dirty="0"/>
              <a:t>Fig 8.11</a:t>
            </a:r>
          </a:p>
        </p:txBody>
      </p:sp>
      <p:pic>
        <p:nvPicPr>
          <p:cNvPr id="8" name="Picture 7">
            <a:extLst>
              <a:ext uri="{FF2B5EF4-FFF2-40B4-BE49-F238E27FC236}">
                <a16:creationId xmlns:a16="http://schemas.microsoft.com/office/drawing/2014/main" id="{E24BED59-BCD3-4A55-8E90-8633C8A7C0FA}"/>
              </a:ext>
            </a:extLst>
          </p:cNvPr>
          <p:cNvPicPr/>
          <p:nvPr/>
        </p:nvPicPr>
        <p:blipFill rotWithShape="1">
          <a:blip r:embed="rId3" cstate="print">
            <a:extLst>
              <a:ext uri="{28A0092B-C50C-407E-A947-70E740481C1C}">
                <a14:useLocalDpi xmlns:a14="http://schemas.microsoft.com/office/drawing/2010/main" val="0"/>
              </a:ext>
            </a:extLst>
          </a:blip>
          <a:srcRect b="5325"/>
          <a:stretch/>
        </p:blipFill>
        <p:spPr bwMode="auto">
          <a:xfrm>
            <a:off x="457199" y="2295490"/>
            <a:ext cx="8229601" cy="40100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888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487520" y="1572089"/>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Conclusion </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36</a:t>
            </a:fld>
            <a:endParaRPr lang="en-US"/>
          </a:p>
        </p:txBody>
      </p:sp>
      <p:sp>
        <p:nvSpPr>
          <p:cNvPr id="37889" name="Rectangle 1"/>
          <p:cNvSpPr>
            <a:spLocks noChangeArrowheads="1"/>
          </p:cNvSpPr>
          <p:nvPr/>
        </p:nvSpPr>
        <p:spPr bwMode="auto">
          <a:xfrm>
            <a:off x="310550" y="1842618"/>
            <a:ext cx="837625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buClrTx/>
            </a:pPr>
            <a:r>
              <a:rPr kumimoji="0" lang="en-US" sz="24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r>
              <a:rPr lang="en-US" sz="2400" dirty="0">
                <a:solidFill>
                  <a:schemeClr val="tx1"/>
                </a:solidFill>
                <a:latin typeface="Calibri" pitchFamily="34" charset="0"/>
                <a:ea typeface="Times New Roman" pitchFamily="18" charset="0"/>
                <a:cs typeface="Calibri" pitchFamily="34" charset="0"/>
              </a:rPr>
              <a:t>Our Web Portal provides facility of bidding from anywhere on any products. Therefore number of customers increases for bidding. Selling of products is easier in e-Auctions because user don’t need to take product to some auction places. He / She can directly place product on web portal with filling up some information of product. Hence, e-Auction are beneficial compared to offline auctions. </a:t>
            </a:r>
            <a:endParaRPr kumimoji="0" lang="en-US" sz="2400" b="0" i="0" u="none" strike="noStrike" cap="none" normalizeH="0" baseline="0" dirty="0">
              <a:ln>
                <a:noFill/>
              </a:ln>
              <a:solidFill>
                <a:schemeClr val="tx1"/>
              </a:solidFill>
              <a:effectLst/>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a:latin typeface="Calibri" panose="020F0502020204030204" pitchFamily="34" charset="0"/>
                <a:ea typeface="Arial Black"/>
                <a:cs typeface="Calibri" panose="020F0502020204030204" pitchFamily="34" charset="0"/>
                <a:sym typeface="Arial Black"/>
              </a:rPr>
              <a:t>Future Enhancement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a:p>
        </p:txBody>
      </p:sp>
      <p:sp>
        <p:nvSpPr>
          <p:cNvPr id="37889" name="Rectangle 1"/>
          <p:cNvSpPr>
            <a:spLocks noChangeArrowheads="1"/>
          </p:cNvSpPr>
          <p:nvPr/>
        </p:nvSpPr>
        <p:spPr bwMode="auto">
          <a:xfrm>
            <a:off x="383875" y="1559858"/>
            <a:ext cx="837625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400" dirty="0">
                <a:latin typeface="Calibri" pitchFamily="34" charset="0"/>
                <a:cs typeface="Calibri" pitchFamily="34" charset="0"/>
              </a:rPr>
              <a:t>	</a:t>
            </a:r>
            <a:r>
              <a:rPr lang="en-US" sz="2400" dirty="0">
                <a:latin typeface="Calibri" pitchFamily="34" charset="0"/>
                <a:cs typeface="Calibri" pitchFamily="34" charset="0"/>
              </a:rPr>
              <a:t> As we have developed our website for e-auction. There are still many functionality which we will provide in future like Delivery of products at home, various login facilities with google, </a:t>
            </a:r>
            <a:r>
              <a:rPr lang="en-US" sz="2400" dirty="0" err="1">
                <a:latin typeface="Calibri" pitchFamily="34" charset="0"/>
                <a:cs typeface="Calibri" pitchFamily="34" charset="0"/>
              </a:rPr>
              <a:t>facebook</a:t>
            </a:r>
            <a:r>
              <a:rPr lang="en-US" sz="2400" dirty="0">
                <a:latin typeface="Calibri" pitchFamily="34" charset="0"/>
                <a:cs typeface="Calibri" pitchFamily="34" charset="0"/>
              </a:rPr>
              <a:t>. Displaying more information of the sellers and bidders, enhancing the website, user can add balance to account through online payment directly, dynamic admin login rather than static login, user can directly add multiple products which are available in account by just selecting them. In future website can provide sorting of products according to the user’s balance or according to user’s interest in products and </a:t>
            </a:r>
            <a:r>
              <a:rPr lang="en-US" sz="2400" dirty="0" err="1">
                <a:latin typeface="Calibri" pitchFamily="34" charset="0"/>
                <a:cs typeface="Calibri" pitchFamily="34" charset="0"/>
              </a:rPr>
              <a:t>webiste</a:t>
            </a:r>
            <a:r>
              <a:rPr lang="en-US" sz="2400" dirty="0">
                <a:latin typeface="Calibri" pitchFamily="34" charset="0"/>
                <a:cs typeface="Calibri" pitchFamily="34" charset="0"/>
              </a:rPr>
              <a:t> may provide auto generated receipts after auction of any particular product which is won by the user for safety </a:t>
            </a:r>
            <a:r>
              <a:rPr lang="en-US" sz="2400" dirty="0" err="1">
                <a:latin typeface="Calibri" pitchFamily="34" charset="0"/>
                <a:cs typeface="Calibri" pitchFamily="34" charset="0"/>
              </a:rPr>
              <a:t>purpose.We</a:t>
            </a:r>
            <a:r>
              <a:rPr lang="en-US" sz="2400" dirty="0">
                <a:latin typeface="Calibri" pitchFamily="34" charset="0"/>
                <a:cs typeface="Calibri" pitchFamily="34" charset="0"/>
              </a:rPr>
              <a:t> will also provide facility for bidding on various things like properties, </a:t>
            </a:r>
            <a:r>
              <a:rPr lang="en-US" sz="2400" dirty="0" err="1">
                <a:latin typeface="Calibri" pitchFamily="34" charset="0"/>
                <a:cs typeface="Calibri" pitchFamily="34" charset="0"/>
              </a:rPr>
              <a:t>homes,etc</a:t>
            </a:r>
            <a:r>
              <a:rPr lang="en-US" sz="2400" dirty="0">
                <a:latin typeface="Calibri" pitchFamily="34" charset="0"/>
                <a:cs typeface="Calibri" pitchFamily="34" charset="0"/>
              </a:rPr>
              <a:t>.</a:t>
            </a:r>
          </a:p>
          <a:p>
            <a:pPr algn="just"/>
            <a:endParaRPr lang="en-US" sz="2400"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body" idx="1"/>
          </p:nvPr>
        </p:nvSpPr>
        <p:spPr>
          <a:xfrm>
            <a:off x="2135841" y="3323253"/>
            <a:ext cx="4872318" cy="10156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6600" u="none" dirty="0">
                <a:solidFill>
                  <a:schemeClr val="dk1"/>
                </a:solidFill>
                <a:latin typeface="Calibri" panose="020F0502020204030204" pitchFamily="34" charset="0"/>
                <a:cs typeface="Calibri" panose="020F0502020204030204" pitchFamily="34" charset="0"/>
              </a:rPr>
              <a:t>THANK YOU…</a:t>
            </a:r>
          </a:p>
          <a:p>
            <a:pPr marL="0" lvl="0" indent="0" algn="ctr" rtl="0">
              <a:spcBef>
                <a:spcPts val="0"/>
              </a:spcBef>
              <a:spcAft>
                <a:spcPts val="0"/>
              </a:spcAft>
              <a:buNone/>
            </a:pPr>
            <a:endParaRPr sz="6600" u="none" dirty="0">
              <a:solidFill>
                <a:schemeClr val="dk1"/>
              </a:solidFill>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5" name="TextBox 4"/>
          <p:cNvSpPr txBox="1"/>
          <p:nvPr/>
        </p:nvSpPr>
        <p:spPr>
          <a:xfrm>
            <a:off x="190501" y="1647825"/>
            <a:ext cx="8801100" cy="3816429"/>
          </a:xfrm>
          <a:prstGeom prst="rect">
            <a:avLst/>
          </a:prstGeom>
          <a:noFill/>
        </p:spPr>
        <p:txBody>
          <a:bodyPr wrap="square" rtlCol="0">
            <a:spAutoFit/>
          </a:bodyPr>
          <a:lstStyle/>
          <a:p>
            <a:r>
              <a:rPr lang="en-IN" sz="2600" b="1" dirty="0">
                <a:latin typeface="Calibri" pitchFamily="34" charset="0"/>
                <a:cs typeface="Calibri" pitchFamily="34" charset="0"/>
              </a:rPr>
              <a:t>Problem Solution</a:t>
            </a:r>
            <a:endParaRPr lang="en-US" sz="2400" dirty="0">
              <a:latin typeface="Calibri" pitchFamily="34" charset="0"/>
              <a:cs typeface="Calibri" pitchFamily="34" charset="0"/>
            </a:endParaRPr>
          </a:p>
          <a:p>
            <a:pPr algn="just"/>
            <a:r>
              <a:rPr lang="en-US" sz="2400" dirty="0" smtClean="0">
                <a:latin typeface="Calibri" pitchFamily="34" charset="0"/>
                <a:cs typeface="Calibri" pitchFamily="34" charset="0"/>
              </a:rPr>
              <a:t>The </a:t>
            </a:r>
            <a:r>
              <a:rPr lang="en-US" sz="2400" dirty="0">
                <a:latin typeface="Calibri" pitchFamily="34" charset="0"/>
                <a:cs typeface="Calibri" pitchFamily="34" charset="0"/>
              </a:rPr>
              <a:t>solution for above mentioned problem, we have developed Android Application “GST Bill Generator” will generate the bill in PDF format very easily. In application we have to just add customer details first time, add list of product purchased by the customer and it will generate a bill quickly. This application have functionalities to save generated bill for future use, user can view previously purchased product details of the customer etc.  So, it saves our precious time, environment and cost effectively.</a:t>
            </a:r>
            <a:endParaRPr lang="en-IN" sz="2400" dirty="0">
              <a:latin typeface="Calibri" pitchFamily="34" charset="0"/>
              <a:cs typeface="Calibri" pitchFamily="34" charset="0"/>
            </a:endParaRPr>
          </a:p>
          <a:p>
            <a:pPr algn="just"/>
            <a:endParaRPr lang="en-US" sz="2400" dirty="0">
              <a:latin typeface="Calibri" pitchFamily="34" charset="0"/>
              <a:cs typeface="Calibri" pitchFamily="34" charset="0"/>
            </a:endParaRPr>
          </a:p>
        </p:txBody>
      </p:sp>
      <p:sp>
        <p:nvSpPr>
          <p:cNvPr id="9" name="Rectangle 8">
            <a:extLst>
              <a:ext uri="{FF2B5EF4-FFF2-40B4-BE49-F238E27FC236}">
                <a16:creationId xmlns:a16="http://schemas.microsoft.com/office/drawing/2014/main" id="{91EFDC00-2EB6-40FF-AB2A-B65AFEF10734}"/>
              </a:ext>
            </a:extLst>
          </p:cNvPr>
          <p:cNvSpPr/>
          <p:nvPr/>
        </p:nvSpPr>
        <p:spPr>
          <a:xfrm>
            <a:off x="514906" y="365836"/>
            <a:ext cx="7498126" cy="646331"/>
          </a:xfrm>
          <a:prstGeom prst="rect">
            <a:avLst/>
          </a:prstGeom>
          <a:noFill/>
        </p:spPr>
        <p:txBody>
          <a:bodyPr wrap="square" lIns="91440" tIns="45720" rIns="91440" bIns="45720">
            <a:spAutoFit/>
          </a:bodyPr>
          <a:lstStyle/>
          <a:p>
            <a:r>
              <a:rPr lang="en-US" sz="3600" b="1" dirty="0" smtClean="0">
                <a:latin typeface="Calibri" panose="020F0502020204030204" pitchFamily="34" charset="0"/>
                <a:ea typeface="Arial Black"/>
                <a:cs typeface="Calibri" panose="020F0502020204030204" pitchFamily="34" charset="0"/>
                <a:sym typeface="Arial Black"/>
              </a:rPr>
              <a:t>PROBLEM SUMMARY(</a:t>
            </a:r>
            <a:r>
              <a:rPr lang="en-US" sz="3600" b="1" dirty="0" err="1" smtClean="0">
                <a:latin typeface="Calibri" panose="020F0502020204030204" pitchFamily="34" charset="0"/>
                <a:ea typeface="Arial Black"/>
                <a:cs typeface="Calibri" panose="020F0502020204030204" pitchFamily="34" charset="0"/>
                <a:sym typeface="Arial Black"/>
              </a:rPr>
              <a:t>conti</a:t>
            </a:r>
            <a:r>
              <a:rPr lang="en-US" sz="3600" b="1" dirty="0">
                <a:latin typeface="Calibri" panose="020F0502020204030204" pitchFamily="34" charset="0"/>
                <a:ea typeface="Arial Black"/>
                <a:cs typeface="Calibri" panose="020F0502020204030204" pitchFamily="34" charset="0"/>
                <a:sym typeface="Arial Black"/>
              </a:rPr>
              <a:t>…)</a:t>
            </a:r>
            <a:endPar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4614773"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DETAIL</a:t>
            </a:r>
            <a:r>
              <a:rPr lang="en-US" sz="3600" dirty="0" smtClean="0">
                <a:latin typeface="Calibri" panose="020F0502020204030204" pitchFamily="34" charset="0"/>
                <a:ea typeface="Arial Black"/>
                <a:cs typeface="Calibri" panose="020F0502020204030204" pitchFamily="34" charset="0"/>
                <a:sym typeface="Arial Black"/>
              </a:rPr>
              <a:t> DESCRIPTION</a:t>
            </a:r>
            <a:endParaRPr lang="en-US"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5" name="TextBox 4"/>
          <p:cNvSpPr txBox="1"/>
          <p:nvPr/>
        </p:nvSpPr>
        <p:spPr>
          <a:xfrm>
            <a:off x="95250" y="1559857"/>
            <a:ext cx="8924925" cy="4555093"/>
          </a:xfrm>
          <a:prstGeom prst="rect">
            <a:avLst/>
          </a:prstGeom>
          <a:noFill/>
        </p:spPr>
        <p:txBody>
          <a:bodyPr wrap="square" rtlCol="0">
            <a:spAutoFit/>
          </a:bodyPr>
          <a:lstStyle/>
          <a:p>
            <a:r>
              <a:rPr lang="en-US" sz="2600" b="1" dirty="0" smtClean="0">
                <a:latin typeface="Calibri" pitchFamily="34" charset="0"/>
                <a:cs typeface="Calibri" pitchFamily="34" charset="0"/>
              </a:rPr>
              <a:t>Customer</a:t>
            </a:r>
            <a:r>
              <a:rPr lang="en-US" sz="2600" b="1" dirty="0" smtClean="0">
                <a:latin typeface="Calibri" pitchFamily="34" charset="0"/>
                <a:cs typeface="Calibri" pitchFamily="34" charset="0"/>
              </a:rPr>
              <a:t>:</a:t>
            </a:r>
            <a:endParaRPr lang="en-US" sz="2600" dirty="0">
              <a:latin typeface="Calibri" pitchFamily="34" charset="0"/>
              <a:cs typeface="Calibri" pitchFamily="34" charset="0"/>
            </a:endParaRPr>
          </a:p>
          <a:p>
            <a:pPr algn="just"/>
            <a:r>
              <a:rPr lang="en-IN" sz="2400" dirty="0" smtClean="0">
                <a:latin typeface="Calibri" pitchFamily="34" charset="0"/>
                <a:cs typeface="Calibri" pitchFamily="34" charset="0"/>
              </a:rPr>
              <a:t>The </a:t>
            </a:r>
            <a:r>
              <a:rPr lang="en-IN" sz="2400" dirty="0">
                <a:latin typeface="Calibri" pitchFamily="34" charset="0"/>
                <a:cs typeface="Calibri" pitchFamily="34" charset="0"/>
              </a:rPr>
              <a:t>details of customer have been stored in this module. </a:t>
            </a:r>
            <a:r>
              <a:rPr lang="en-IN" sz="2400" dirty="0">
                <a:latin typeface="Calibri" pitchFamily="34" charset="0"/>
                <a:cs typeface="Calibri" pitchFamily="34" charset="0"/>
              </a:rPr>
              <a:t>User can insert detail about their customer such as Customer Name, City and Contact Number etc.</a:t>
            </a:r>
          </a:p>
          <a:p>
            <a:pPr algn="just"/>
            <a:endParaRPr lang="en-US" sz="2400" dirty="0">
              <a:latin typeface="Calibri" pitchFamily="34" charset="0"/>
              <a:cs typeface="Calibri" pitchFamily="34" charset="0"/>
            </a:endParaRPr>
          </a:p>
          <a:p>
            <a:pPr marL="342900" lvl="0" indent="-342900">
              <a:buFont typeface="Arial" panose="020B0604020202020204" pitchFamily="34" charset="0"/>
              <a:buChar char="•"/>
            </a:pPr>
            <a:r>
              <a:rPr lang="en-US" sz="2400" dirty="0" err="1">
                <a:latin typeface="Calibri" pitchFamily="34" charset="0"/>
                <a:cs typeface="Calibri" pitchFamily="34" charset="0"/>
              </a:rPr>
              <a:t>CustomerID</a:t>
            </a:r>
            <a:r>
              <a:rPr lang="en-US" sz="2400" dirty="0">
                <a:latin typeface="Calibri" pitchFamily="34" charset="0"/>
                <a:cs typeface="Calibri" pitchFamily="34" charset="0"/>
              </a:rPr>
              <a:t> :ID of customer</a:t>
            </a:r>
            <a:endParaRPr lang="en-IN" sz="2400" dirty="0">
              <a:latin typeface="Calibri" pitchFamily="34" charset="0"/>
              <a:cs typeface="Calibri" pitchFamily="34" charset="0"/>
            </a:endParaRPr>
          </a:p>
          <a:p>
            <a:pPr marL="342900" lvl="0" indent="-342900">
              <a:buFont typeface="Arial" panose="020B0604020202020204" pitchFamily="34" charset="0"/>
              <a:buChar char="•"/>
            </a:pPr>
            <a:r>
              <a:rPr lang="en-US" sz="2400" dirty="0" err="1">
                <a:latin typeface="Calibri" pitchFamily="34" charset="0"/>
                <a:cs typeface="Calibri" pitchFamily="34" charset="0"/>
              </a:rPr>
              <a:t>CustomerName</a:t>
            </a:r>
            <a:r>
              <a:rPr lang="en-US" sz="2400" dirty="0">
                <a:latin typeface="Calibri" pitchFamily="34" charset="0"/>
                <a:cs typeface="Calibri" pitchFamily="34" charset="0"/>
              </a:rPr>
              <a:t> :Name of customer</a:t>
            </a:r>
            <a:endParaRPr lang="en-IN" sz="2400" dirty="0">
              <a:latin typeface="Calibri" pitchFamily="34" charset="0"/>
              <a:cs typeface="Calibri" pitchFamily="34" charset="0"/>
            </a:endParaRPr>
          </a:p>
          <a:p>
            <a:pPr marL="342900" lvl="0" indent="-342900">
              <a:buFont typeface="Arial" panose="020B0604020202020204" pitchFamily="34" charset="0"/>
              <a:buChar char="•"/>
            </a:pPr>
            <a:r>
              <a:rPr lang="en-US" sz="2400" dirty="0" err="1">
                <a:latin typeface="Calibri" pitchFamily="34" charset="0"/>
                <a:cs typeface="Calibri" pitchFamily="34" charset="0"/>
              </a:rPr>
              <a:t>ContactNumber</a:t>
            </a:r>
            <a:r>
              <a:rPr lang="en-US" sz="2400" dirty="0">
                <a:latin typeface="Calibri" pitchFamily="34" charset="0"/>
                <a:cs typeface="Calibri" pitchFamily="34" charset="0"/>
              </a:rPr>
              <a:t> :Contact number of customer</a:t>
            </a:r>
            <a:endParaRPr lang="en-IN" sz="2400" dirty="0">
              <a:latin typeface="Calibri" pitchFamily="34" charset="0"/>
              <a:cs typeface="Calibri" pitchFamily="34" charset="0"/>
            </a:endParaRPr>
          </a:p>
          <a:p>
            <a:pPr marL="342900" lvl="0" indent="-342900">
              <a:buFont typeface="Arial" panose="020B0604020202020204" pitchFamily="34" charset="0"/>
              <a:buChar char="•"/>
            </a:pPr>
            <a:r>
              <a:rPr lang="en-US" sz="2400" dirty="0">
                <a:latin typeface="Calibri" pitchFamily="34" charset="0"/>
                <a:cs typeface="Calibri" pitchFamily="34" charset="0"/>
              </a:rPr>
              <a:t>City :City of customer</a:t>
            </a:r>
            <a:endParaRPr lang="en-IN" sz="2400" dirty="0">
              <a:latin typeface="Calibri" pitchFamily="34" charset="0"/>
              <a:cs typeface="Calibri" pitchFamily="34" charset="0"/>
            </a:endParaRPr>
          </a:p>
          <a:p>
            <a:pPr marL="342900" lvl="0" indent="-342900">
              <a:buFont typeface="Arial" panose="020B0604020202020204" pitchFamily="34" charset="0"/>
              <a:buChar char="•"/>
            </a:pPr>
            <a:r>
              <a:rPr lang="en-US" sz="2400" dirty="0" err="1">
                <a:latin typeface="Calibri" pitchFamily="34" charset="0"/>
                <a:cs typeface="Calibri" pitchFamily="34" charset="0"/>
              </a:rPr>
              <a:t>CreatedDate</a:t>
            </a:r>
            <a:r>
              <a:rPr lang="en-US" sz="2400" dirty="0">
                <a:latin typeface="Calibri" pitchFamily="34" charset="0"/>
                <a:cs typeface="Calibri" pitchFamily="34" charset="0"/>
              </a:rPr>
              <a:t> :Date when customer added</a:t>
            </a:r>
            <a:endParaRPr lang="en-IN" sz="2400" dirty="0">
              <a:latin typeface="Calibri" pitchFamily="34" charset="0"/>
              <a:cs typeface="Calibri" pitchFamily="34" charset="0"/>
            </a:endParaRPr>
          </a:p>
          <a:p>
            <a:pPr marL="342900" indent="-342900" algn="just">
              <a:buFont typeface="Arial" panose="020B0604020202020204" pitchFamily="34" charset="0"/>
              <a:buChar char="•"/>
            </a:pPr>
            <a:endParaRPr lang="en-US" sz="2400" dirty="0">
              <a:latin typeface="Calibri" pitchFamily="34" charset="0"/>
              <a:cs typeface="Calibri" pitchFamily="34" charset="0"/>
            </a:endParaRPr>
          </a:p>
          <a:p>
            <a:r>
              <a:rPr lang="en-US" sz="2400" dirty="0">
                <a:latin typeface="Calibri" pitchFamily="34" charset="0"/>
                <a:cs typeface="Calibri"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0"/>
          <p:cNvSpPr txBox="1">
            <a:spLocks noGrp="1"/>
          </p:cNvSpPr>
          <p:nvPr>
            <p:ph type="title"/>
          </p:nvPr>
        </p:nvSpPr>
        <p:spPr>
          <a:xfrm>
            <a:off x="690472" y="337565"/>
            <a:ext cx="6540507"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MODULE DESCRIPTION(</a:t>
            </a:r>
            <a:r>
              <a:rPr lang="en-US" sz="3600" dirty="0" err="1" smtClean="0">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5" name="TextBox 4"/>
          <p:cNvSpPr txBox="1"/>
          <p:nvPr/>
        </p:nvSpPr>
        <p:spPr>
          <a:xfrm>
            <a:off x="104776" y="1684420"/>
            <a:ext cx="8942972" cy="3447098"/>
          </a:xfrm>
          <a:prstGeom prst="rect">
            <a:avLst/>
          </a:prstGeom>
          <a:noFill/>
        </p:spPr>
        <p:txBody>
          <a:bodyPr wrap="square" rtlCol="0">
            <a:spAutoFit/>
          </a:bodyPr>
          <a:lstStyle/>
          <a:p>
            <a:pPr algn="just"/>
            <a:r>
              <a:rPr lang="en-US" sz="2600" b="1" dirty="0">
                <a:solidFill>
                  <a:schemeClr val="tx1"/>
                </a:solidFill>
                <a:latin typeface="Calibri" panose="020F0502020204030204" pitchFamily="34" charset="0"/>
                <a:cs typeface="Calibri" panose="020F0502020204030204" pitchFamily="34" charset="0"/>
              </a:rPr>
              <a:t>Product </a:t>
            </a:r>
            <a:r>
              <a:rPr lang="en-US" sz="2600" b="1" dirty="0" smtClean="0">
                <a:solidFill>
                  <a:schemeClr val="tx1"/>
                </a:solidFill>
                <a:latin typeface="Calibri" panose="020F0502020204030204" pitchFamily="34" charset="0"/>
                <a:cs typeface="Calibri" panose="020F0502020204030204" pitchFamily="34" charset="0"/>
              </a:rPr>
              <a:t>:</a:t>
            </a:r>
            <a:endParaRPr lang="en-US" sz="2600" b="1" dirty="0">
              <a:solidFill>
                <a:schemeClr val="tx1"/>
              </a:solidFill>
              <a:latin typeface="Calibri" panose="020F0502020204030204" pitchFamily="34" charset="0"/>
              <a:cs typeface="Calibri" panose="020F0502020204030204" pitchFamily="34" charset="0"/>
            </a:endParaRPr>
          </a:p>
          <a:p>
            <a:pPr algn="just"/>
            <a:r>
              <a:rPr lang="en-IN" sz="2400" dirty="0" smtClean="0">
                <a:solidFill>
                  <a:schemeClr val="tx1"/>
                </a:solidFill>
                <a:latin typeface="Calibri" panose="020F0502020204030204" pitchFamily="34" charset="0"/>
                <a:cs typeface="Calibri" panose="020F0502020204030204" pitchFamily="34" charset="0"/>
              </a:rPr>
              <a:t>In </a:t>
            </a:r>
            <a:r>
              <a:rPr lang="en-IN" sz="2400" dirty="0">
                <a:solidFill>
                  <a:schemeClr val="tx1"/>
                </a:solidFill>
                <a:latin typeface="Calibri" panose="020F0502020204030204" pitchFamily="34" charset="0"/>
                <a:cs typeface="Calibri" panose="020F0502020204030204" pitchFamily="34" charset="0"/>
              </a:rPr>
              <a:t>this module, the details of product have been stored. User can </a:t>
            </a:r>
            <a:r>
              <a:rPr lang="en-IN" sz="2400" dirty="0" smtClean="0">
                <a:solidFill>
                  <a:schemeClr val="tx1"/>
                </a:solidFill>
                <a:latin typeface="Calibri" panose="020F0502020204030204" pitchFamily="34" charset="0"/>
                <a:cs typeface="Calibri" panose="020F0502020204030204" pitchFamily="34" charset="0"/>
              </a:rPr>
              <a:t>view </a:t>
            </a:r>
            <a:r>
              <a:rPr lang="en-IN" sz="2400" dirty="0">
                <a:solidFill>
                  <a:schemeClr val="tx1"/>
                </a:solidFill>
                <a:latin typeface="Calibri" panose="020F0502020204030204" pitchFamily="34" charset="0"/>
                <a:cs typeface="Calibri" panose="020F0502020204030204" pitchFamily="34" charset="0"/>
              </a:rPr>
              <a:t>product detail like Product Name, GST Percent, Price etc.</a:t>
            </a:r>
          </a:p>
          <a:p>
            <a:pPr algn="just"/>
            <a:endParaRPr lang="en-US" sz="2400" dirty="0" smtClean="0">
              <a:solidFill>
                <a:schemeClr val="tx1"/>
              </a:solidFill>
              <a:latin typeface="Calibri" panose="020F0502020204030204" pitchFamily="34" charset="0"/>
              <a:cs typeface="Calibri" panose="020F0502020204030204" pitchFamily="34" charset="0"/>
            </a:endParaRPr>
          </a:p>
          <a:p>
            <a:pPr lvl="0"/>
            <a:r>
              <a:rPr lang="en-US" sz="2400" b="1" dirty="0" err="1"/>
              <a:t>ProductID</a:t>
            </a:r>
            <a:r>
              <a:rPr lang="en-US" sz="2400" b="1" dirty="0"/>
              <a:t> :</a:t>
            </a:r>
            <a:r>
              <a:rPr lang="en-US" sz="2400" dirty="0"/>
              <a:t>ID of product</a:t>
            </a:r>
            <a:endParaRPr lang="en-IN" sz="2400" dirty="0"/>
          </a:p>
          <a:p>
            <a:pPr lvl="0"/>
            <a:r>
              <a:rPr lang="en-US" sz="2400" b="1" dirty="0" err="1"/>
              <a:t>ProductName</a:t>
            </a:r>
            <a:r>
              <a:rPr lang="en-US" sz="2400" b="1" dirty="0"/>
              <a:t> :</a:t>
            </a:r>
            <a:r>
              <a:rPr lang="en-US" sz="2400" dirty="0"/>
              <a:t>Name of product</a:t>
            </a:r>
            <a:endParaRPr lang="en-IN" sz="2400" dirty="0"/>
          </a:p>
          <a:p>
            <a:pPr lvl="0"/>
            <a:r>
              <a:rPr lang="en-US" sz="2400" b="1" dirty="0" err="1"/>
              <a:t>ProductGSTPercent</a:t>
            </a:r>
            <a:r>
              <a:rPr lang="en-US" sz="2400" b="1" dirty="0"/>
              <a:t> :</a:t>
            </a:r>
            <a:r>
              <a:rPr lang="en-US" sz="2400" dirty="0"/>
              <a:t>GST percent of product</a:t>
            </a:r>
            <a:endParaRPr lang="en-IN" sz="2400" dirty="0"/>
          </a:p>
          <a:p>
            <a:pPr lvl="0"/>
            <a:r>
              <a:rPr lang="en-US" sz="2400" b="1" dirty="0" err="1"/>
              <a:t>ProductPrice</a:t>
            </a:r>
            <a:r>
              <a:rPr lang="en-US" sz="2400" b="1" dirty="0"/>
              <a:t> :</a:t>
            </a:r>
            <a:r>
              <a:rPr lang="en-US" sz="2400" dirty="0"/>
              <a:t>Price of product</a:t>
            </a:r>
            <a:endParaRPr lang="en-IN" sz="2400" dirty="0"/>
          </a:p>
          <a:p>
            <a:r>
              <a:rPr lang="en-US" sz="2400" b="1" dirty="0" err="1"/>
              <a:t>ProductQuantity</a:t>
            </a:r>
            <a:r>
              <a:rPr lang="en-US" sz="2400" b="1" dirty="0"/>
              <a:t> :</a:t>
            </a:r>
            <a:r>
              <a:rPr lang="en-US" sz="2400" dirty="0"/>
              <a:t>Quantity of product</a:t>
            </a:r>
            <a:endParaRPr lang="en-US" sz="2400" dirty="0">
              <a:solidFill>
                <a:schemeClr val="tx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7334591"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MODULE DESCRIPTION(</a:t>
            </a:r>
            <a:r>
              <a:rPr lang="en-US" sz="3600" dirty="0" err="1" smtClean="0">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5" name="TextBox 4"/>
          <p:cNvSpPr txBox="1"/>
          <p:nvPr/>
        </p:nvSpPr>
        <p:spPr>
          <a:xfrm>
            <a:off x="219074" y="1436034"/>
            <a:ext cx="8804610" cy="4431983"/>
          </a:xfrm>
          <a:prstGeom prst="rect">
            <a:avLst/>
          </a:prstGeom>
          <a:noFill/>
        </p:spPr>
        <p:txBody>
          <a:bodyPr wrap="square" rtlCol="0">
            <a:spAutoFit/>
          </a:bodyPr>
          <a:lstStyle/>
          <a:p>
            <a:pPr algn="just"/>
            <a:r>
              <a:rPr lang="en-US" sz="2600" b="1" dirty="0" smtClean="0">
                <a:latin typeface="Calibri" panose="020F0502020204030204" pitchFamily="34" charset="0"/>
                <a:ea typeface="Calibri" panose="020F0502020204030204" pitchFamily="34" charset="0"/>
                <a:cs typeface="Calibri" panose="020F0502020204030204" pitchFamily="34" charset="0"/>
              </a:rPr>
              <a:t>Purchase:</a:t>
            </a:r>
            <a:endParaRPr lang="en-US" sz="2600" b="1" dirty="0">
              <a:latin typeface="Calibri" panose="020F0502020204030204" pitchFamily="34" charset="0"/>
              <a:ea typeface="Calibri" panose="020F0502020204030204" pitchFamily="34" charset="0"/>
              <a:cs typeface="Calibri" panose="020F0502020204030204" pitchFamily="34" charset="0"/>
            </a:endParaRPr>
          </a:p>
          <a:p>
            <a:r>
              <a:rPr lang="en-IN" sz="2400" dirty="0">
                <a:latin typeface="Calibri" panose="020F0502020204030204" pitchFamily="34" charset="0"/>
                <a:cs typeface="Calibri" panose="020F0502020204030204" pitchFamily="34" charset="0"/>
              </a:rPr>
              <a:t>In this module, the details of purchased product have been stored</a:t>
            </a:r>
            <a:r>
              <a:rPr lang="en-IN" sz="2400" dirty="0" smtClean="0">
                <a:latin typeface="Calibri" panose="020F0502020204030204" pitchFamily="34" charset="0"/>
                <a:cs typeface="Calibri" panose="020F0502020204030204" pitchFamily="34" charset="0"/>
              </a:rPr>
              <a:t>. User </a:t>
            </a:r>
            <a:r>
              <a:rPr lang="en-IN" sz="2400" dirty="0">
                <a:latin typeface="Calibri" panose="020F0502020204030204" pitchFamily="34" charset="0"/>
                <a:cs typeface="Calibri" panose="020F0502020204030204" pitchFamily="34" charset="0"/>
              </a:rPr>
              <a:t>can insert and delete purchased </a:t>
            </a:r>
            <a:r>
              <a:rPr lang="en-IN" sz="2400" dirty="0" err="1">
                <a:latin typeface="Calibri" panose="020F0502020204030204" pitchFamily="34" charset="0"/>
                <a:cs typeface="Calibri" panose="020F0502020204030204" pitchFamily="34" charset="0"/>
              </a:rPr>
              <a:t>product.User</a:t>
            </a:r>
            <a:r>
              <a:rPr lang="en-IN" sz="2400" dirty="0">
                <a:latin typeface="Calibri" panose="020F0502020204030204" pitchFamily="34" charset="0"/>
                <a:cs typeface="Calibri" panose="020F0502020204030204" pitchFamily="34" charset="0"/>
              </a:rPr>
              <a:t> can insert product details like Product Name, GST Percent, Purchase Quantity, Total Price etc.</a:t>
            </a:r>
          </a:p>
          <a:p>
            <a:pPr lvl="0"/>
            <a:endParaRPr lang="en-US" sz="2000" dirty="0" smtClean="0">
              <a:latin typeface="Calibri" pitchFamily="34" charset="0"/>
              <a:cs typeface="Calibri"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PurchaseID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purchase</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ProductID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product</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CustomerID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customer</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PurchasedQuantity</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Quantity of purchase</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TotalPrice</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Total price of purchase</a:t>
            </a:r>
            <a:endParaRPr lang="en-IN" sz="2400" dirty="0">
              <a:latin typeface="Calibri" panose="020F0502020204030204" pitchFamily="34" charset="0"/>
              <a:cs typeface="Calibri" panose="020F0502020204030204" pitchFamily="34" charset="0"/>
            </a:endParaRPr>
          </a:p>
          <a:p>
            <a:pPr lvl="0"/>
            <a:endParaRPr lang="en-US" sz="2000"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7671475"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MODULE DESCRIPTION(</a:t>
            </a:r>
            <a:r>
              <a:rPr lang="en-US" sz="3600" dirty="0" err="1" smtClean="0">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5" name="TextBox 4"/>
          <p:cNvSpPr txBox="1"/>
          <p:nvPr/>
        </p:nvSpPr>
        <p:spPr>
          <a:xfrm>
            <a:off x="219074" y="1436034"/>
            <a:ext cx="8804610" cy="4801314"/>
          </a:xfrm>
          <a:prstGeom prst="rect">
            <a:avLst/>
          </a:prstGeom>
          <a:noFill/>
        </p:spPr>
        <p:txBody>
          <a:bodyPr wrap="square" rtlCol="0">
            <a:spAutoFit/>
          </a:bodyPr>
          <a:lstStyle/>
          <a:p>
            <a:pPr algn="just"/>
            <a:r>
              <a:rPr lang="en-US" sz="2600" b="1" dirty="0" smtClean="0">
                <a:latin typeface="Calibri" panose="020F0502020204030204" pitchFamily="34" charset="0"/>
                <a:ea typeface="Calibri" panose="020F0502020204030204" pitchFamily="34" charset="0"/>
                <a:cs typeface="Calibri" panose="020F0502020204030204" pitchFamily="34" charset="0"/>
              </a:rPr>
              <a:t>Bill</a:t>
            </a:r>
            <a:r>
              <a:rPr lang="en-US" sz="2600" b="1" dirty="0" smtClean="0">
                <a:latin typeface="Calibri" panose="020F0502020204030204" pitchFamily="34" charset="0"/>
                <a:ea typeface="Calibri" panose="020F0502020204030204" pitchFamily="34" charset="0"/>
                <a:cs typeface="Calibri" panose="020F0502020204030204" pitchFamily="34" charset="0"/>
              </a:rPr>
              <a:t>:</a:t>
            </a:r>
            <a:endParaRPr lang="en-US" sz="2600" b="1" dirty="0">
              <a:latin typeface="Calibri" panose="020F0502020204030204" pitchFamily="34" charset="0"/>
              <a:ea typeface="Calibri" panose="020F0502020204030204" pitchFamily="34" charset="0"/>
              <a:cs typeface="Calibri" panose="020F0502020204030204" pitchFamily="34" charset="0"/>
            </a:endParaRPr>
          </a:p>
          <a:p>
            <a:r>
              <a:rPr lang="en-IN" sz="2400" dirty="0" smtClean="0">
                <a:latin typeface="Calibri" panose="020F0502020204030204" pitchFamily="34" charset="0"/>
                <a:cs typeface="Calibri" panose="020F0502020204030204" pitchFamily="34" charset="0"/>
              </a:rPr>
              <a:t>In </a:t>
            </a:r>
            <a:r>
              <a:rPr lang="en-IN" sz="2400" dirty="0">
                <a:latin typeface="Calibri" panose="020F0502020204030204" pitchFamily="34" charset="0"/>
                <a:cs typeface="Calibri" panose="020F0502020204030204" pitchFamily="34" charset="0"/>
              </a:rPr>
              <a:t>this module, After purchase products by the customer, Bill will be generated and save all details for future use. Bill contains details like Customer Name, Product Name, Product GST Percent, Purchased Quantity, Total Price of Bill etc</a:t>
            </a:r>
            <a:r>
              <a:rPr lang="en-IN" sz="2400" dirty="0" smtClean="0">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a:p>
            <a:pPr lvl="0"/>
            <a:endParaRPr lang="en-US" sz="2000" dirty="0" smtClean="0">
              <a:latin typeface="Calibri" pitchFamily="34" charset="0"/>
              <a:cs typeface="Calibri"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BillID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Bill</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PurchaseID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purchase</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CustomerID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customer</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TotalBill</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Total Bill Amount to be pay</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BillDate</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Date of bill created</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Ispaid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Is bill paid or not</a:t>
            </a:r>
            <a:endParaRPr lang="en-IN" sz="2400" dirty="0">
              <a:latin typeface="Calibri" panose="020F0502020204030204" pitchFamily="34" charset="0"/>
              <a:cs typeface="Calibri" panose="020F0502020204030204" pitchFamily="34" charset="0"/>
            </a:endParaRPr>
          </a:p>
          <a:p>
            <a:pPr lvl="0"/>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3367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p:nvPr/>
        </p:nvSpPr>
        <p:spPr>
          <a:xfrm>
            <a:off x="578225" y="1559858"/>
            <a:ext cx="8108576" cy="4818081"/>
          </a:xfrm>
          <a:prstGeom prst="rect">
            <a:avLst/>
          </a:prstGeom>
          <a:noFill/>
          <a:ln>
            <a:noFill/>
          </a:ln>
        </p:spPr>
        <p:txBody>
          <a:bodyPr spcFirstLastPara="1" wrap="square" lIns="0" tIns="100950" rIns="0" bIns="0" anchor="t" anchorCtr="0">
            <a:noAutofit/>
          </a:bodyPr>
          <a:lstStyle/>
          <a:p>
            <a:pPr marL="469900" marR="0" lvl="0" indent="-365235" algn="just" rtl="0">
              <a:lnSpc>
                <a:spcPct val="100000"/>
              </a:lnSpc>
              <a:spcBef>
                <a:spcPts val="0"/>
              </a:spcBef>
              <a:spcAft>
                <a:spcPts val="0"/>
              </a:spcAft>
              <a:buClr>
                <a:schemeClr val="dk1"/>
              </a:buClr>
              <a:buSzPts val="1448"/>
              <a:buFont typeface="Noto Sans Symbols"/>
              <a:buNone/>
            </a:pPr>
            <a:endParaRPr sz="2400" dirty="0">
              <a:solidFill>
                <a:schemeClr val="dk1"/>
              </a:solidFill>
              <a:latin typeface="Calibri"/>
              <a:ea typeface="Calibri"/>
              <a:cs typeface="Calibri"/>
              <a:sym typeface="Calibri"/>
            </a:endParaRPr>
          </a:p>
          <a:p>
            <a:pPr marL="469900" marR="0" lvl="0" indent="-365235" algn="just" rtl="0">
              <a:lnSpc>
                <a:spcPct val="100000"/>
              </a:lnSpc>
              <a:spcBef>
                <a:spcPts val="0"/>
              </a:spcBef>
              <a:spcAft>
                <a:spcPts val="0"/>
              </a:spcAft>
              <a:buClr>
                <a:schemeClr val="dk1"/>
              </a:buClr>
              <a:buSzPts val="1448"/>
              <a:buFont typeface="Noto Sans Symbols"/>
              <a:buNone/>
            </a:pP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sp>
        <p:nvSpPr>
          <p:cNvPr id="72" name="Google Shape;72;p10"/>
          <p:cNvSpPr txBox="1">
            <a:spLocks noGrp="1"/>
          </p:cNvSpPr>
          <p:nvPr>
            <p:ph type="title"/>
          </p:nvPr>
        </p:nvSpPr>
        <p:spPr>
          <a:xfrm>
            <a:off x="690472" y="337565"/>
            <a:ext cx="7827886"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None/>
            </a:pPr>
            <a:r>
              <a:rPr lang="en-US" sz="3600" dirty="0" smtClean="0">
                <a:latin typeface="Calibri" panose="020F0502020204030204" pitchFamily="34" charset="0"/>
                <a:ea typeface="Arial Black"/>
                <a:cs typeface="Calibri" panose="020F0502020204030204" pitchFamily="34" charset="0"/>
                <a:sym typeface="Arial Black"/>
              </a:rPr>
              <a:t>MODULE DESCRIPTION(</a:t>
            </a:r>
            <a:r>
              <a:rPr lang="en-US" sz="3600" dirty="0" err="1" smtClean="0">
                <a:latin typeface="Calibri" panose="020F0502020204030204" pitchFamily="34" charset="0"/>
                <a:ea typeface="Arial Black"/>
                <a:cs typeface="Calibri" panose="020F0502020204030204" pitchFamily="34" charset="0"/>
                <a:sym typeface="Arial Black"/>
              </a:rPr>
              <a:t>conti</a:t>
            </a:r>
            <a:r>
              <a:rPr lang="en-US" sz="3600" dirty="0">
                <a:latin typeface="Calibri" panose="020F0502020204030204" pitchFamily="34" charset="0"/>
                <a:ea typeface="Arial Black"/>
                <a:cs typeface="Calibri" panose="020F0502020204030204" pitchFamily="34" charset="0"/>
                <a:sym typeface="Arial Black"/>
              </a:rPr>
              <a:t>…)</a:t>
            </a:r>
            <a:endParaRPr sz="3600" dirty="0">
              <a:latin typeface="Calibri" panose="020F0502020204030204" pitchFamily="34" charset="0"/>
              <a:ea typeface="Arial Black"/>
              <a:cs typeface="Calibri" panose="020F0502020204030204" pitchFamily="34" charset="0"/>
              <a:sym typeface="Arial Black"/>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5" name="TextBox 4"/>
          <p:cNvSpPr txBox="1"/>
          <p:nvPr/>
        </p:nvSpPr>
        <p:spPr>
          <a:xfrm>
            <a:off x="219074" y="1436034"/>
            <a:ext cx="8804610" cy="4062651"/>
          </a:xfrm>
          <a:prstGeom prst="rect">
            <a:avLst/>
          </a:prstGeom>
          <a:noFill/>
        </p:spPr>
        <p:txBody>
          <a:bodyPr wrap="square" rtlCol="0">
            <a:spAutoFit/>
          </a:bodyPr>
          <a:lstStyle/>
          <a:p>
            <a:pPr algn="just"/>
            <a:r>
              <a:rPr lang="en-US" sz="2600" b="1" dirty="0" smtClean="0">
                <a:latin typeface="Calibri" panose="020F0502020204030204" pitchFamily="34" charset="0"/>
                <a:ea typeface="Calibri" panose="020F0502020204030204" pitchFamily="34" charset="0"/>
                <a:cs typeface="Calibri" panose="020F0502020204030204" pitchFamily="34" charset="0"/>
              </a:rPr>
              <a:t>History:</a:t>
            </a:r>
            <a:endParaRPr lang="en-US" sz="2600" b="1" dirty="0">
              <a:latin typeface="Calibri" panose="020F0502020204030204" pitchFamily="34" charset="0"/>
              <a:ea typeface="Calibri" panose="020F0502020204030204" pitchFamily="34" charset="0"/>
              <a:cs typeface="Calibri" panose="020F0502020204030204" pitchFamily="34" charset="0"/>
            </a:endParaRPr>
          </a:p>
          <a:p>
            <a:r>
              <a:rPr lang="en-IN" sz="2400" dirty="0">
                <a:latin typeface="Calibri" panose="020F0502020204030204" pitchFamily="34" charset="0"/>
                <a:cs typeface="Calibri" panose="020F0502020204030204" pitchFamily="34" charset="0"/>
              </a:rPr>
              <a:t>In this module, the past purchase details of the customers will be stored. User can view &amp; download previously generated bill. Bill contains details like Customer Name, Product Name, Product GST Percent, Purchased Quantity, Total Price of Bill etc.</a:t>
            </a:r>
          </a:p>
          <a:p>
            <a:pPr lvl="0"/>
            <a:endParaRPr lang="en-US" sz="2000" dirty="0" smtClean="0">
              <a:latin typeface="Calibri" pitchFamily="34" charset="0"/>
              <a:cs typeface="Calibri"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HistoryID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History</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CustomerID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customer</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PurchaseID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purchase</a:t>
            </a:r>
            <a:endParaRPr lang="en-IN" sz="2400" dirty="0">
              <a:latin typeface="Calibri" panose="020F0502020204030204" pitchFamily="34" charset="0"/>
              <a:cs typeface="Calibri" panose="020F0502020204030204" pitchFamily="34" charset="0"/>
            </a:endParaRPr>
          </a:p>
          <a:p>
            <a:pPr marL="342900" lvl="0" indent="-342900">
              <a:buFont typeface="Arial" panose="020B0604020202020204" pitchFamily="34" charset="0"/>
              <a:buChar char="•"/>
            </a:pPr>
            <a:r>
              <a:rPr lang="en-US" sz="2400" b="1" dirty="0" err="1">
                <a:latin typeface="Calibri" panose="020F0502020204030204" pitchFamily="34" charset="0"/>
                <a:cs typeface="Calibri" panose="020F0502020204030204" pitchFamily="34" charset="0"/>
              </a:rPr>
              <a:t>BillID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ID of </a:t>
            </a:r>
            <a:r>
              <a:rPr lang="en-US" sz="2400" dirty="0" err="1">
                <a:latin typeface="Calibri" panose="020F0502020204030204" pitchFamily="34" charset="0"/>
                <a:cs typeface="Calibri" panose="020F0502020204030204" pitchFamily="34" charset="0"/>
              </a:rPr>
              <a:t>BillGenerate</a:t>
            </a:r>
            <a:endParaRPr lang="en-IN" sz="2400" dirty="0">
              <a:latin typeface="Calibri" panose="020F0502020204030204" pitchFamily="34" charset="0"/>
              <a:cs typeface="Calibri" panose="020F0502020204030204" pitchFamily="34" charset="0"/>
            </a:endParaRPr>
          </a:p>
          <a:p>
            <a:pPr lvl="0"/>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9333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1060</TotalTime>
  <Words>1038</Words>
  <Application>Microsoft Office PowerPoint</Application>
  <PresentationFormat>On-screen Show (4:3)</PresentationFormat>
  <Paragraphs>422</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Arial Black</vt:lpstr>
      <vt:lpstr>Times New Roman</vt:lpstr>
      <vt:lpstr>Calibri</vt:lpstr>
      <vt:lpstr>Noto Sans Symbols</vt:lpstr>
      <vt:lpstr>Questrial</vt:lpstr>
      <vt:lpstr>Gill Sans MT</vt:lpstr>
      <vt:lpstr>Office Theme</vt:lpstr>
      <vt:lpstr>PowerPoint Presentation</vt:lpstr>
      <vt:lpstr>ABSTRACT</vt:lpstr>
      <vt:lpstr>PowerPoint Presentation</vt:lpstr>
      <vt:lpstr>PowerPoint Presentation</vt:lpstr>
      <vt:lpstr>DETAIL DESCRIPTION</vt:lpstr>
      <vt:lpstr>MODULE DESCRIPTION(conti…)</vt:lpstr>
      <vt:lpstr>MODULE DESCRIPTION(conti…)</vt:lpstr>
      <vt:lpstr>MODULE DESCRIPTION(conti…)</vt:lpstr>
      <vt:lpstr>MODULE DESCRIPTION(conti…)</vt:lpstr>
      <vt:lpstr>DATA DICTIONARY</vt:lpstr>
      <vt:lpstr>DATA DICTIONARY(conti…)</vt:lpstr>
      <vt:lpstr>DATA DICTIONARY(conti…)</vt:lpstr>
      <vt:lpstr>DATA DICTIONARY(conti…)</vt:lpstr>
      <vt:lpstr>DATA DICTIONARY(conti…)</vt:lpstr>
      <vt:lpstr>DIAGRAMS</vt:lpstr>
      <vt:lpstr>DIAGRAMS(conti…)</vt:lpstr>
      <vt:lpstr>Diagrams (conti…)</vt:lpstr>
      <vt:lpstr>Diagrams (conti…)</vt:lpstr>
      <vt:lpstr>Diagrams (conti…)</vt:lpstr>
      <vt:lpstr>Diagrams (conti…)</vt:lpstr>
      <vt:lpstr>Diagrams (conti…)</vt:lpstr>
      <vt:lpstr>Diagrams (conti…)</vt:lpstr>
      <vt:lpstr>Diagrams (conti…)</vt:lpstr>
      <vt:lpstr>Diagrams (conti…)</vt:lpstr>
      <vt:lpstr>Screenshots</vt:lpstr>
      <vt:lpstr>Screenshots (conti…)</vt:lpstr>
      <vt:lpstr>Screenshots (conti…)</vt:lpstr>
      <vt:lpstr>Screenshots (conti…)</vt:lpstr>
      <vt:lpstr>Screenshots (conti…)</vt:lpstr>
      <vt:lpstr>Screenshots (conti…)</vt:lpstr>
      <vt:lpstr>Screenshots (conti…)</vt:lpstr>
      <vt:lpstr>Screenshots (conti…)</vt:lpstr>
      <vt:lpstr>Screenshots (conti…)</vt:lpstr>
      <vt:lpstr>Screenshots (conti…)</vt:lpstr>
      <vt:lpstr>Screenshots (conti…)</vt:lpstr>
      <vt:lpstr>Conclusion </vt:lpstr>
      <vt:lpstr>Future Enhancement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Foram</dc:creator>
  <cp:lastModifiedBy>Harsh shah</cp:lastModifiedBy>
  <cp:revision>103</cp:revision>
  <dcterms:modified xsi:type="dcterms:W3CDTF">2022-04-21T18:24:45Z</dcterms:modified>
</cp:coreProperties>
</file>